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96" r:id="rId3"/>
    <p:sldId id="257" r:id="rId4"/>
    <p:sldId id="258" r:id="rId5"/>
    <p:sldId id="259" r:id="rId6"/>
    <p:sldId id="260" r:id="rId7"/>
    <p:sldId id="289" r:id="rId8"/>
    <p:sldId id="261" r:id="rId9"/>
    <p:sldId id="262" r:id="rId10"/>
    <p:sldId id="263" r:id="rId11"/>
    <p:sldId id="290" r:id="rId12"/>
    <p:sldId id="264" r:id="rId13"/>
    <p:sldId id="265" r:id="rId14"/>
    <p:sldId id="266" r:id="rId15"/>
    <p:sldId id="267" r:id="rId16"/>
    <p:sldId id="291" r:id="rId17"/>
    <p:sldId id="268" r:id="rId18"/>
    <p:sldId id="269" r:id="rId19"/>
    <p:sldId id="270" r:id="rId20"/>
    <p:sldId id="271" r:id="rId21"/>
    <p:sldId id="272" r:id="rId22"/>
    <p:sldId id="292" r:id="rId23"/>
    <p:sldId id="273" r:id="rId24"/>
    <p:sldId id="274" r:id="rId25"/>
    <p:sldId id="275" r:id="rId26"/>
    <p:sldId id="293" r:id="rId27"/>
    <p:sldId id="277" r:id="rId28"/>
    <p:sldId id="278" r:id="rId29"/>
    <p:sldId id="279" r:id="rId30"/>
    <p:sldId id="280" r:id="rId31"/>
    <p:sldId id="281" r:id="rId32"/>
    <p:sldId id="294" r:id="rId33"/>
    <p:sldId id="283" r:id="rId34"/>
    <p:sldId id="284" r:id="rId35"/>
    <p:sldId id="285" r:id="rId36"/>
    <p:sldId id="286" r:id="rId37"/>
    <p:sldId id="287" r:id="rId38"/>
    <p:sldId id="295" r:id="rId39"/>
    <p:sldId id="288" r:id="rId40"/>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04" autoAdjust="0"/>
  </p:normalViewPr>
  <p:slideViewPr>
    <p:cSldViewPr>
      <p:cViewPr varScale="1">
        <p:scale>
          <a:sx n="72" d="100"/>
          <a:sy n="72" d="100"/>
        </p:scale>
        <p:origin x="110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026E8A2-AA5E-467E-A145-5309C7172B9C}" type="datetimeFigureOut">
              <a:rPr lang="en-US" smtClean="0"/>
              <a:t>4/3/2017</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539998-4D53-4332-8429-D9BDA6CF89B7}" type="slidenum">
              <a:rPr lang="en-US" smtClean="0"/>
              <a:t>‹#›</a:t>
            </a:fld>
            <a:endParaRPr lang="en-US"/>
          </a:p>
        </p:txBody>
      </p:sp>
    </p:spTree>
    <p:extLst>
      <p:ext uri="{BB962C8B-B14F-4D97-AF65-F5344CB8AC3E}">
        <p14:creationId xmlns:p14="http://schemas.microsoft.com/office/powerpoint/2010/main" val="10097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ctr"/>
            <a:r>
              <a:rPr lang="en-US" sz="7200" b="1" dirty="0" smtClean="0"/>
              <a:t>Geometry 11</a:t>
            </a:r>
            <a:endParaRPr lang="en-US" sz="7200" b="1" dirty="0"/>
          </a:p>
        </p:txBody>
      </p:sp>
      <p:sp>
        <p:nvSpPr>
          <p:cNvPr id="4" name="Slide Number Placeholder 3"/>
          <p:cNvSpPr>
            <a:spLocks noGrp="1"/>
          </p:cNvSpPr>
          <p:nvPr>
            <p:ph type="sldNum" sz="quarter" idx="10"/>
          </p:nvPr>
        </p:nvSpPr>
        <p:spPr/>
        <p:txBody>
          <a:bodyPr/>
          <a:lstStyle/>
          <a:p>
            <a:fld id="{E3539998-4D53-4332-8429-D9BDA6CF89B7}" type="slidenum">
              <a:rPr lang="en-US" smtClean="0"/>
              <a:t>1</a:t>
            </a:fld>
            <a:endParaRPr lang="en-US"/>
          </a:p>
        </p:txBody>
      </p:sp>
    </p:spTree>
    <p:extLst>
      <p:ext uri="{BB962C8B-B14F-4D97-AF65-F5344CB8AC3E}">
        <p14:creationId xmlns:p14="http://schemas.microsoft.com/office/powerpoint/2010/main" val="124034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11</a:t>
            </a:fld>
            <a:endParaRPr lang="en-US"/>
          </a:p>
        </p:txBody>
      </p:sp>
    </p:spTree>
    <p:extLst>
      <p:ext uri="{BB962C8B-B14F-4D97-AF65-F5344CB8AC3E}">
        <p14:creationId xmlns:p14="http://schemas.microsoft.com/office/powerpoint/2010/main" val="387196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P</a:t>
            </a:r>
            <a:r>
              <a:rPr lang="en-US" baseline="0" dirty="0" smtClean="0"/>
              <a:t> = 4; A = 1</a:t>
            </a:r>
          </a:p>
          <a:p>
            <a:endParaRPr lang="en-US" baseline="0" dirty="0" smtClean="0"/>
          </a:p>
          <a:p>
            <a:r>
              <a:rPr lang="en-US" baseline="0" dirty="0" smtClean="0"/>
              <a:t>P = 12; A = 9</a:t>
            </a:r>
          </a:p>
          <a:p>
            <a:endParaRPr lang="en-US" baseline="0" dirty="0" smtClean="0"/>
          </a:p>
          <a:p>
            <a:r>
              <a:rPr lang="en-US" baseline="0" dirty="0" smtClean="0"/>
              <a:t>12/4 = 3</a:t>
            </a:r>
          </a:p>
          <a:p>
            <a:endParaRPr lang="en-US" baseline="0" dirty="0" smtClean="0"/>
          </a:p>
          <a:p>
            <a:r>
              <a:rPr lang="en-US" baseline="0" dirty="0" smtClean="0"/>
              <a:t>9/1 = 9 = 3</a:t>
            </a:r>
            <a:r>
              <a:rPr lang="en-US" baseline="30000" dirty="0" smtClean="0"/>
              <a:t>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539998-4D53-4332-8429-D9BDA6CF89B7}" type="slidenum">
              <a:rPr lang="en-US" smtClean="0"/>
              <a:t>12</a:t>
            </a:fld>
            <a:endParaRPr lang="en-US"/>
          </a:p>
        </p:txBody>
      </p:sp>
    </p:spTree>
    <p:extLst>
      <p:ext uri="{BB962C8B-B14F-4D97-AF65-F5344CB8AC3E}">
        <p14:creationId xmlns:p14="http://schemas.microsoft.com/office/powerpoint/2010/main" val="207151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Lengths</a:t>
                </a:r>
                <a:r>
                  <a:rPr lang="en-US" baseline="0" dirty="0" smtClean="0"/>
                  <a:t>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a:rPr>
                          <m:t>16</m:t>
                        </m:r>
                      </m:num>
                      <m:den>
                        <m:r>
                          <a:rPr lang="en-US" b="0" i="1" baseline="0" smtClean="0">
                            <a:latin typeface="Cambria Math"/>
                          </a:rPr>
                          <m:t>12</m:t>
                        </m:r>
                      </m:den>
                    </m:f>
                  </m:oMath>
                </a14:m>
                <a:endParaRPr lang="en-US" b="0" baseline="0" dirty="0" smtClean="0"/>
              </a:p>
              <a:p>
                <a:r>
                  <a:rPr lang="en-US" dirty="0" smtClean="0"/>
                  <a:t>Areas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16</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12</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256</m:t>
                        </m:r>
                      </m:num>
                      <m:den>
                        <m:r>
                          <a:rPr lang="en-US" b="0" i="1" smtClean="0">
                            <a:latin typeface="Cambria Math"/>
                          </a:rPr>
                          <m:t>144</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16</m:t>
                        </m:r>
                      </m:num>
                      <m:den>
                        <m:r>
                          <a:rPr lang="en-US" b="0" i="1" smtClean="0">
                            <a:latin typeface="Cambria Math"/>
                          </a:rPr>
                          <m:t>9</m:t>
                        </m:r>
                      </m:den>
                    </m:f>
                  </m:oMath>
                </a14:m>
                <a:endParaRPr lang="en-US" b="0" dirty="0" smtClean="0"/>
              </a:p>
              <a:p>
                <a:endParaRPr lang="en-US" dirty="0" smtClean="0"/>
              </a:p>
              <a:p>
                <a:r>
                  <a:rPr lang="en-US" dirty="0" smtClean="0"/>
                  <a:t>Area of </a:t>
                </a:r>
                <a:r>
                  <a:rPr lang="el-GR" dirty="0" smtClean="0"/>
                  <a:t>Δ</a:t>
                </a:r>
                <a:r>
                  <a:rPr lang="en-US" baseline="0" dirty="0" smtClean="0"/>
                  <a:t>DEF</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16</m:t>
                          </m:r>
                        </m:num>
                        <m:den>
                          <m:r>
                            <a:rPr lang="en-US" b="0" i="1" smtClean="0">
                              <a:latin typeface="Cambria Math"/>
                            </a:rPr>
                            <m:t>9</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64</m:t>
                          </m:r>
                        </m:num>
                        <m:den>
                          <m:r>
                            <a:rPr lang="en-US" b="0" i="1" smtClean="0">
                              <a:latin typeface="Cambria Math"/>
                            </a:rPr>
                            <m:t>𝐴</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16</m:t>
                      </m:r>
                      <m:r>
                        <a:rPr lang="en-US" b="0" i="1" smtClean="0">
                          <a:latin typeface="Cambria Math"/>
                        </a:rPr>
                        <m:t>𝐴</m:t>
                      </m:r>
                      <m:r>
                        <a:rPr lang="en-US" b="0" i="1" smtClean="0">
                          <a:latin typeface="Cambria Math"/>
                        </a:rPr>
                        <m:t>=576</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=36</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Lengths</a:t>
                </a:r>
                <a:r>
                  <a:rPr lang="en-US" baseline="0" dirty="0" smtClean="0"/>
                  <a:t> </a:t>
                </a:r>
                <a:r>
                  <a:rPr lang="en-US" b="0" i="0" baseline="0" smtClean="0">
                    <a:latin typeface="Cambria Math"/>
                  </a:rPr>
                  <a:t>16/12</a:t>
                </a:r>
                <a:endParaRPr lang="en-US" b="0" baseline="0" dirty="0" smtClean="0"/>
              </a:p>
              <a:p>
                <a:r>
                  <a:rPr lang="en-US" dirty="0" smtClean="0"/>
                  <a:t>Areas </a:t>
                </a:r>
                <a:r>
                  <a:rPr lang="en-US" b="0" i="0" smtClean="0">
                    <a:latin typeface="Cambria Math"/>
                  </a:rPr>
                  <a:t>〖16〗^2/〖12〗^2 =256/144=16/9</a:t>
                </a:r>
                <a:endParaRPr lang="en-US" b="0" dirty="0" smtClean="0"/>
              </a:p>
              <a:p>
                <a:endParaRPr lang="en-US" dirty="0" smtClean="0"/>
              </a:p>
              <a:p>
                <a:r>
                  <a:rPr lang="en-US" dirty="0" smtClean="0"/>
                  <a:t>Area of </a:t>
                </a:r>
                <a:r>
                  <a:rPr lang="el-GR" dirty="0" smtClean="0"/>
                  <a:t>Δ</a:t>
                </a:r>
                <a:r>
                  <a:rPr lang="en-US" baseline="0" dirty="0" smtClean="0"/>
                  <a:t>DEF</a:t>
                </a:r>
              </a:p>
              <a:p>
                <a:r>
                  <a:rPr lang="en-US" b="0" i="0" smtClean="0">
                    <a:latin typeface="Cambria Math"/>
                  </a:rPr>
                  <a:t>16/9=64/𝐴</a:t>
                </a:r>
                <a:endParaRPr lang="en-US" b="0" dirty="0" smtClean="0"/>
              </a:p>
              <a:p>
                <a:r>
                  <a:rPr lang="en-US" b="0" i="0" smtClean="0">
                    <a:latin typeface="Cambria Math"/>
                  </a:rPr>
                  <a:t>16𝐴=576</a:t>
                </a:r>
                <a:endParaRPr lang="en-US" b="0" dirty="0" smtClean="0"/>
              </a:p>
              <a:p>
                <a:r>
                  <a:rPr lang="en-US" b="0" i="0" smtClean="0">
                    <a:latin typeface="Cambria Math"/>
                  </a:rPr>
                  <a:t>𝐴=36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13</a:t>
            </a:fld>
            <a:endParaRPr lang="en-US"/>
          </a:p>
        </p:txBody>
      </p:sp>
    </p:spTree>
    <p:extLst>
      <p:ext uri="{BB962C8B-B14F-4D97-AF65-F5344CB8AC3E}">
        <p14:creationId xmlns:p14="http://schemas.microsoft.com/office/powerpoint/2010/main" val="406327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Lengths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𝑎</m:t>
                        </m:r>
                      </m:num>
                      <m:den>
                        <m:r>
                          <a:rPr lang="en-US" b="0" i="1" smtClean="0">
                            <a:latin typeface="Cambria Math"/>
                          </a:rPr>
                          <m:t>𝑏</m:t>
                        </m:r>
                      </m:den>
                    </m:f>
                  </m:oMath>
                </a14:m>
                <a:endParaRPr lang="en-US" b="0" dirty="0" smtClean="0"/>
              </a:p>
              <a:p>
                <a:r>
                  <a:rPr lang="en-US" dirty="0" smtClean="0"/>
                  <a:t>Areas</a:t>
                </a:r>
                <a:r>
                  <a:rPr lang="en-US" baseline="0" dirty="0" smtClean="0"/>
                  <a:t> </a:t>
                </a:r>
                <a14:m>
                  <m:oMath xmlns:m="http://schemas.openxmlformats.org/officeDocument/2006/math">
                    <m:f>
                      <m:fPr>
                        <m:ctrlPr>
                          <a:rPr lang="en-US" b="0" i="1" baseline="0" smtClean="0">
                            <a:latin typeface="Cambria Math" panose="02040503050406030204" pitchFamily="18" charset="0"/>
                          </a:rPr>
                        </m:ctrlPr>
                      </m:fPr>
                      <m:num>
                        <m:sSup>
                          <m:sSupPr>
                            <m:ctrlPr>
                              <a:rPr lang="en-US" b="0" i="1" baseline="0" smtClean="0">
                                <a:latin typeface="Cambria Math" panose="02040503050406030204" pitchFamily="18" charset="0"/>
                              </a:rPr>
                            </m:ctrlPr>
                          </m:sSupPr>
                          <m:e>
                            <m:r>
                              <a:rPr lang="en-US" b="0" i="1" baseline="0" smtClean="0">
                                <a:latin typeface="Cambria Math"/>
                              </a:rPr>
                              <m:t>𝑎</m:t>
                            </m:r>
                          </m:e>
                          <m:sup>
                            <m:r>
                              <a:rPr lang="en-US" b="0" i="1" baseline="0" smtClean="0">
                                <a:latin typeface="Cambria Math"/>
                              </a:rPr>
                              <m:t>2</m:t>
                            </m:r>
                          </m:sup>
                        </m:sSup>
                      </m:num>
                      <m:den>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den>
                    </m:f>
                  </m:oMath>
                </a14:m>
                <a:endParaRPr lang="en-US" b="0" baseline="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𝑎𝑟𝑒𝑎𝑠</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20</m:t>
                          </m:r>
                        </m:num>
                        <m:den>
                          <m:r>
                            <a:rPr lang="en-US" b="0" i="1" smtClean="0">
                              <a:latin typeface="Cambria Math"/>
                            </a:rPr>
                            <m:t>36</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𝑙𝑒𝑛𝑔𝑡h𝑠</m:t>
                      </m:r>
                      <m:r>
                        <a:rPr lang="en-US" b="0" i="1" smtClean="0">
                          <a:latin typeface="Cambria Math"/>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20</m:t>
                              </m:r>
                            </m:e>
                          </m:rad>
                        </m:num>
                        <m:den>
                          <m:rad>
                            <m:radPr>
                              <m:degHide m:val="on"/>
                              <m:ctrlPr>
                                <a:rPr lang="en-US" b="0" i="1" smtClean="0">
                                  <a:latin typeface="Cambria Math" panose="02040503050406030204" pitchFamily="18" charset="0"/>
                                </a:rPr>
                              </m:ctrlPr>
                            </m:radPr>
                            <m:deg/>
                            <m:e>
                              <m:r>
                                <a:rPr lang="en-US" b="0" i="1" smtClean="0">
                                  <a:latin typeface="Cambria Math"/>
                                </a:rPr>
                                <m:t>36</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ad>
                            <m:radPr>
                              <m:degHide m:val="on"/>
                              <m:ctrlPr>
                                <a:rPr lang="en-US" b="0" i="1" smtClean="0">
                                  <a:latin typeface="Cambria Math" panose="02040503050406030204" pitchFamily="18" charset="0"/>
                                </a:rPr>
                              </m:ctrlPr>
                            </m:radPr>
                            <m:deg/>
                            <m:e>
                              <m:r>
                                <a:rPr lang="en-US" b="0" i="1" smtClean="0">
                                  <a:latin typeface="Cambria Math"/>
                                </a:rPr>
                                <m:t>5</m:t>
                              </m:r>
                            </m:e>
                          </m:rad>
                        </m:num>
                        <m:den>
                          <m:r>
                            <a:rPr lang="en-US" b="0" i="1" smtClean="0">
                              <a:latin typeface="Cambria Math"/>
                            </a:rPr>
                            <m:t>6</m:t>
                          </m:r>
                        </m:den>
                      </m:f>
                    </m:oMath>
                  </m:oMathPara>
                </a14:m>
                <a:endParaRPr lang="en-US" b="0"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Lengths </a:t>
                </a:r>
                <a:r>
                  <a:rPr lang="en-US" b="0" i="0" smtClean="0">
                    <a:latin typeface="Cambria Math"/>
                  </a:rPr>
                  <a:t>𝑎/𝑏</a:t>
                </a:r>
                <a:endParaRPr lang="en-US" b="0" dirty="0" smtClean="0"/>
              </a:p>
              <a:p>
                <a:r>
                  <a:rPr lang="en-US" dirty="0" smtClean="0"/>
                  <a:t>Areas</a:t>
                </a:r>
                <a:r>
                  <a:rPr lang="en-US" baseline="0" dirty="0" smtClean="0"/>
                  <a:t> </a:t>
                </a:r>
                <a:r>
                  <a:rPr lang="en-US" b="0" i="0" baseline="0" smtClean="0">
                    <a:latin typeface="Cambria Math"/>
                  </a:rPr>
                  <a:t>𝑎^2/𝑏^2 </a:t>
                </a:r>
                <a:endParaRPr lang="en-US" b="0" baseline="0" dirty="0" smtClean="0"/>
              </a:p>
              <a:p>
                <a:endParaRPr lang="en-US" dirty="0" smtClean="0"/>
              </a:p>
              <a:p>
                <a:r>
                  <a:rPr lang="en-US" b="0" i="0" smtClean="0">
                    <a:latin typeface="Cambria Math"/>
                  </a:rPr>
                  <a:t>𝑎𝑟𝑒𝑎𝑠=20/36</a:t>
                </a:r>
                <a:endParaRPr lang="en-US" b="0" dirty="0" smtClean="0"/>
              </a:p>
              <a:p>
                <a:r>
                  <a:rPr lang="en-US" b="0" i="0" smtClean="0">
                    <a:latin typeface="Cambria Math"/>
                  </a:rPr>
                  <a:t>𝑙𝑒𝑛𝑔𝑡ℎ𝑠=√20/√36=(2√5)/6</a:t>
                </a:r>
                <a:endParaRPr lang="en-US"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14</a:t>
            </a:fld>
            <a:endParaRPr lang="en-US"/>
          </a:p>
        </p:txBody>
      </p:sp>
    </p:spTree>
    <p:extLst>
      <p:ext uri="{BB962C8B-B14F-4D97-AF65-F5344CB8AC3E}">
        <p14:creationId xmlns:p14="http://schemas.microsoft.com/office/powerpoint/2010/main" val="132028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Convert 66 inches to feet</a:t>
                </a:r>
              </a:p>
              <a:p>
                <a:pPr/>
                <a14:m>
                  <m:oMathPara xmlns:m="http://schemas.openxmlformats.org/officeDocument/2006/math">
                    <m:oMathParaPr>
                      <m:jc m:val="centerGroup"/>
                    </m:oMathParaPr>
                    <m:oMath xmlns:m="http://schemas.openxmlformats.org/officeDocument/2006/math">
                      <m:r>
                        <a:rPr lang="en-US" b="0" i="1" smtClean="0">
                          <a:latin typeface="Cambria Math"/>
                        </a:rPr>
                        <m:t>66</m:t>
                      </m:r>
                      <m:r>
                        <a:rPr lang="en-US" b="0" i="1" smtClean="0">
                          <a:latin typeface="Cambria Math"/>
                        </a:rPr>
                        <m:t>𝑖𝑛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r>
                                <a:rPr lang="en-US" b="0" i="1" smtClean="0">
                                  <a:latin typeface="Cambria Math"/>
                                </a:rPr>
                                <m:t>𝑓𝑡</m:t>
                              </m:r>
                            </m:num>
                            <m:den>
                              <m:r>
                                <a:rPr lang="en-US" b="0" i="1" smtClean="0">
                                  <a:latin typeface="Cambria Math"/>
                                </a:rPr>
                                <m:t>12</m:t>
                              </m:r>
                              <m:r>
                                <a:rPr lang="en-US" b="0" i="1" smtClean="0">
                                  <a:latin typeface="Cambria Math"/>
                                </a:rPr>
                                <m:t>𝑖𝑛</m:t>
                              </m:r>
                            </m:den>
                          </m:f>
                        </m:e>
                      </m:d>
                      <m:r>
                        <a:rPr lang="en-US" b="0" i="1" smtClean="0">
                          <a:latin typeface="Cambria Math"/>
                        </a:rPr>
                        <m:t>=5.5</m:t>
                      </m:r>
                      <m:r>
                        <a:rPr lang="en-US" b="0" i="1" smtClean="0">
                          <a:latin typeface="Cambria Math"/>
                        </a:rPr>
                        <m:t>𝑓𝑡</m:t>
                      </m:r>
                    </m:oMath>
                  </m:oMathPara>
                </a14:m>
                <a:endParaRPr lang="en-US" b="0" dirty="0" smtClean="0"/>
              </a:p>
              <a:p>
                <a:r>
                  <a:rPr lang="en-US" dirty="0" smtClean="0"/>
                  <a:t>Find perimeter</a:t>
                </a:r>
                <a:r>
                  <a:rPr lang="en-US" baseline="0" dirty="0" smtClean="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=35+35+20+20=110</m:t>
                      </m:r>
                      <m:r>
                        <a:rPr lang="en-US" b="0" i="1" smtClean="0">
                          <a:latin typeface="Cambria Math"/>
                        </a:rPr>
                        <m:t>𝑓𝑡</m:t>
                      </m:r>
                    </m:oMath>
                  </m:oMathPara>
                </a14:m>
                <a:endParaRPr lang="en-US" b="0" dirty="0" smtClean="0"/>
              </a:p>
              <a:p>
                <a:r>
                  <a:rPr lang="en-US" dirty="0" smtClean="0"/>
                  <a:t>Find ratio of perimeters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5.5</m:t>
                          </m:r>
                        </m:num>
                        <m:den>
                          <m:r>
                            <a:rPr lang="en-US" b="0" i="1" smtClean="0">
                              <a:latin typeface="Cambria Math"/>
                            </a:rPr>
                            <m:t>110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20</m:t>
                          </m:r>
                        </m:den>
                      </m:f>
                    </m:oMath>
                  </m:oMathPara>
                </a14:m>
                <a:endParaRPr lang="en-US" b="0" dirty="0" smtClean="0"/>
              </a:p>
              <a:p>
                <a:r>
                  <a:rPr lang="en-US" dirty="0" smtClean="0"/>
                  <a:t>Find ratio of areas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20</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oMath>
                  </m:oMathPara>
                </a14:m>
                <a:endParaRPr lang="en-US" b="0" dirty="0" smtClean="0"/>
              </a:p>
              <a:p>
                <a:r>
                  <a:rPr lang="en-US" dirty="0" smtClean="0"/>
                  <a:t>Find the area</a:t>
                </a:r>
                <a:r>
                  <a:rPr lang="en-US" baseline="0" dirty="0" smtClean="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35</m:t>
                      </m:r>
                      <m:d>
                        <m:dPr>
                          <m:ctrlPr>
                            <a:rPr lang="en-US" b="0" i="1" smtClean="0">
                              <a:latin typeface="Cambria Math" panose="02040503050406030204" pitchFamily="18" charset="0"/>
                            </a:rPr>
                          </m:ctrlPr>
                        </m:dPr>
                        <m:e>
                          <m:r>
                            <a:rPr lang="en-US" b="0" i="1" smtClean="0">
                              <a:latin typeface="Cambria Math"/>
                            </a:rPr>
                            <m:t>20</m:t>
                          </m:r>
                        </m:e>
                      </m:d>
                      <m:r>
                        <a:rPr lang="en-US" b="0" i="1" smtClean="0">
                          <a:latin typeface="Cambria Math"/>
                        </a:rPr>
                        <m:t>=700</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smtClean="0"/>
              </a:p>
              <a:p>
                <a:r>
                  <a:rPr lang="en-US" dirty="0" smtClean="0"/>
                  <a:t>Use the ratio</a:t>
                </a:r>
                <a:r>
                  <a:rPr lang="en-US" baseline="0" dirty="0" smtClean="0"/>
                  <a:t> to find the area of Rectangle I</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𝐴</m:t>
                          </m:r>
                        </m:num>
                        <m:den>
                          <m:r>
                            <a:rPr lang="en-US" b="0" i="1" smtClean="0">
                              <a:latin typeface="Cambria Math"/>
                            </a:rPr>
                            <m:t>700</m:t>
                          </m:r>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400</m:t>
                      </m:r>
                      <m:r>
                        <a:rPr lang="en-US" b="0" i="1" smtClean="0">
                          <a:latin typeface="Cambria Math"/>
                        </a:rPr>
                        <m:t>𝐴</m:t>
                      </m:r>
                      <m:r>
                        <a:rPr lang="en-US" b="0" i="1" smtClean="0">
                          <a:latin typeface="Cambria Math"/>
                        </a:rPr>
                        <m:t>=700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4</m:t>
                          </m:r>
                        </m:den>
                      </m:f>
                      <m:r>
                        <a:rPr lang="en-US" b="0" i="1" smtClean="0">
                          <a:latin typeface="Cambria Math"/>
                        </a:rPr>
                        <m:t>=1.75</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Convert 66 inches to feet</a:t>
                </a:r>
              </a:p>
              <a:p>
                <a:r>
                  <a:rPr lang="en-US" b="0" i="0" smtClean="0">
                    <a:latin typeface="Cambria Math"/>
                  </a:rPr>
                  <a:t>66𝑖𝑛(1𝑓𝑡/12𝑖𝑛)=5.5𝑓𝑡</a:t>
                </a:r>
                <a:endParaRPr lang="en-US" b="0" dirty="0" smtClean="0"/>
              </a:p>
              <a:p>
                <a:r>
                  <a:rPr lang="en-US" dirty="0" smtClean="0"/>
                  <a:t>Find perimeter</a:t>
                </a:r>
                <a:r>
                  <a:rPr lang="en-US" baseline="0" dirty="0" smtClean="0"/>
                  <a:t> of Rectangle II</a:t>
                </a:r>
              </a:p>
              <a:p>
                <a:r>
                  <a:rPr lang="en-US" b="0" i="0" smtClean="0">
                    <a:latin typeface="Cambria Math"/>
                  </a:rPr>
                  <a:t>𝑃=35+35+20+20=110𝑓𝑡</a:t>
                </a:r>
                <a:endParaRPr lang="en-US" b="0" dirty="0" smtClean="0"/>
              </a:p>
              <a:p>
                <a:r>
                  <a:rPr lang="en-US" dirty="0" smtClean="0"/>
                  <a:t>Find ratio of perimeters</a:t>
                </a:r>
              </a:p>
              <a:p>
                <a:r>
                  <a:rPr lang="en-US" b="0" i="0" smtClean="0">
                    <a:latin typeface="Cambria Math"/>
                  </a:rPr>
                  <a:t>5.5/110=1/20</a:t>
                </a:r>
                <a:endParaRPr lang="en-US" b="0" dirty="0" smtClean="0"/>
              </a:p>
              <a:p>
                <a:r>
                  <a:rPr lang="en-US" dirty="0" smtClean="0"/>
                  <a:t>Find ratio of areas</a:t>
                </a:r>
              </a:p>
              <a:p>
                <a:r>
                  <a:rPr lang="en-US" b="0" i="0" smtClean="0">
                    <a:latin typeface="Cambria Math"/>
                  </a:rPr>
                  <a:t>1^2/〖20〗^2 =1/400</a:t>
                </a:r>
                <a:endParaRPr lang="en-US" b="0" dirty="0" smtClean="0"/>
              </a:p>
              <a:p>
                <a:r>
                  <a:rPr lang="en-US" dirty="0" smtClean="0"/>
                  <a:t>Find the area</a:t>
                </a:r>
                <a:r>
                  <a:rPr lang="en-US" baseline="0" dirty="0" smtClean="0"/>
                  <a:t> of Rectangle II</a:t>
                </a:r>
              </a:p>
              <a:p>
                <a:r>
                  <a:rPr lang="en-US" b="0" i="0" smtClean="0">
                    <a:latin typeface="Cambria Math"/>
                  </a:rPr>
                  <a:t>35(20)=700𝑓𝑡^2</a:t>
                </a:r>
                <a:endParaRPr lang="en-US" dirty="0" smtClean="0"/>
              </a:p>
              <a:p>
                <a:r>
                  <a:rPr lang="en-US" dirty="0" smtClean="0"/>
                  <a:t>Use the ratio</a:t>
                </a:r>
                <a:r>
                  <a:rPr lang="en-US" baseline="0" dirty="0" smtClean="0"/>
                  <a:t> to find the area of Rectangle I</a:t>
                </a:r>
              </a:p>
              <a:p>
                <a:r>
                  <a:rPr lang="en-US" b="0" i="0" smtClean="0">
                    <a:latin typeface="Cambria Math"/>
                  </a:rPr>
                  <a:t>1/400=𝐴/700</a:t>
                </a:r>
                <a:endParaRPr lang="en-US" b="0" dirty="0" smtClean="0"/>
              </a:p>
              <a:p>
                <a:r>
                  <a:rPr lang="en-US" b="0" i="0" smtClean="0">
                    <a:latin typeface="Cambria Math"/>
                  </a:rPr>
                  <a:t>400𝐴=700</a:t>
                </a:r>
                <a:endParaRPr lang="en-US" b="0" dirty="0" smtClean="0"/>
              </a:p>
              <a:p>
                <a:r>
                  <a:rPr lang="en-US" b="0" i="0" smtClean="0">
                    <a:latin typeface="Cambria Math"/>
                  </a:rPr>
                  <a:t>𝐴=7/4=1.75𝑓𝑡^2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15</a:t>
            </a:fld>
            <a:endParaRPr lang="en-US"/>
          </a:p>
        </p:txBody>
      </p:sp>
    </p:spTree>
    <p:extLst>
      <p:ext uri="{BB962C8B-B14F-4D97-AF65-F5344CB8AC3E}">
        <p14:creationId xmlns:p14="http://schemas.microsoft.com/office/powerpoint/2010/main" val="279806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16</a:t>
            </a:fld>
            <a:endParaRPr lang="en-US"/>
          </a:p>
        </p:txBody>
      </p:sp>
    </p:spTree>
    <p:extLst>
      <p:ext uri="{BB962C8B-B14F-4D97-AF65-F5344CB8AC3E}">
        <p14:creationId xmlns:p14="http://schemas.microsoft.com/office/powerpoint/2010/main" val="354112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17</a:t>
            </a:fld>
            <a:endParaRPr lang="en-US"/>
          </a:p>
        </p:txBody>
      </p:sp>
    </p:spTree>
    <p:extLst>
      <p:ext uri="{BB962C8B-B14F-4D97-AF65-F5344CB8AC3E}">
        <p14:creationId xmlns:p14="http://schemas.microsoft.com/office/powerpoint/2010/main" val="10999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r>
                        <a:rPr lang="en-US" b="0" i="1" smtClean="0">
                          <a:latin typeface="Cambria Math"/>
                        </a:rPr>
                        <m:t>𝑑</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r>
                        <a:rPr lang="en-US" b="0" i="1" smtClean="0">
                          <a:latin typeface="Cambria Math"/>
                        </a:rPr>
                        <m:t>5=15.7 </m:t>
                      </m:r>
                      <m:r>
                        <a:rPr lang="en-US" b="0" i="1" smtClean="0">
                          <a:latin typeface="Cambria Math"/>
                        </a:rPr>
                        <m:t>𝑖𝑛</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17=</m:t>
                      </m:r>
                      <m:r>
                        <a:rPr lang="en-US" b="0" i="1" smtClean="0">
                          <a:latin typeface="Cambria Math"/>
                        </a:rPr>
                        <m:t>𝜋</m:t>
                      </m:r>
                      <m:r>
                        <a:rPr lang="en-US" b="0" i="1" smtClean="0">
                          <a:latin typeface="Cambria Math"/>
                        </a:rPr>
                        <m:t>𝑑</m:t>
                      </m:r>
                    </m:oMath>
                  </m:oMathPara>
                </a14:m>
                <a:endParaRPr lang="en-US" b="0" dirty="0" smtClean="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17</m:t>
                          </m:r>
                        </m:num>
                        <m:den>
                          <m:r>
                            <a:rPr lang="en-US" b="0" i="1" smtClean="0">
                              <a:latin typeface="Cambria Math"/>
                            </a:rPr>
                            <m:t>𝜋</m:t>
                          </m:r>
                        </m:den>
                      </m:f>
                      <m:r>
                        <a:rPr lang="en-US" b="0" i="1" smtClean="0">
                          <a:latin typeface="Cambria Math"/>
                        </a:rPr>
                        <m:t>=</m:t>
                      </m:r>
                      <m:r>
                        <a:rPr lang="en-US" b="0" i="1" smtClean="0">
                          <a:latin typeface="Cambria Math"/>
                        </a:rPr>
                        <m:t>𝑑</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=5.41 </m:t>
                      </m:r>
                      <m:r>
                        <a:rPr lang="en-US" b="0" i="1" smtClean="0">
                          <a:latin typeface="Cambria Math"/>
                        </a:rPr>
                        <m:t>𝑓𝑡</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28 </m:t>
                      </m:r>
                      <m:r>
                        <a:rPr lang="en-US" b="0" i="1" smtClean="0">
                          <a:latin typeface="Cambria Math"/>
                        </a:rPr>
                        <m:t>𝑖𝑛</m:t>
                      </m:r>
                      <m:r>
                        <a:rPr lang="en-US" b="0" i="1" smtClean="0">
                          <a:latin typeface="Cambria Math"/>
                        </a:rPr>
                        <m:t>=2</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𝑓𝑡</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d>
                        <m:dPr>
                          <m:ctrlPr>
                            <a:rPr lang="en-US" b="0" i="1" smtClean="0">
                              <a:latin typeface="Cambria Math" panose="02040503050406030204" pitchFamily="18" charset="0"/>
                            </a:rPr>
                          </m:ctrlPr>
                        </m:dPr>
                        <m:e>
                          <m:r>
                            <a:rPr lang="en-US" b="0" i="1" smtClean="0">
                              <a:latin typeface="Cambria Math"/>
                            </a:rPr>
                            <m:t>2</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e>
                      </m:d>
                      <m:r>
                        <a:rPr lang="en-US" b="0" i="1" smtClean="0">
                          <a:latin typeface="Cambria Math"/>
                        </a:rPr>
                        <m:t>=7.3304 </m:t>
                      </m:r>
                      <m:r>
                        <a:rPr lang="en-US" b="0" i="1" smtClean="0">
                          <a:latin typeface="Cambria Math"/>
                        </a:rPr>
                        <m:t>𝑓𝑡</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𝑅𝑒𝑣𝑜𝑢𝑙𝑡𝑖𝑜𝑛𝑠</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500</m:t>
                          </m:r>
                        </m:num>
                        <m:den>
                          <m:r>
                            <a:rPr lang="en-US" b="0" i="1" smtClean="0">
                              <a:latin typeface="Cambria Math"/>
                            </a:rPr>
                            <m:t>7.3304</m:t>
                          </m:r>
                        </m:den>
                      </m:f>
                      <m:r>
                        <a:rPr lang="en-US" b="0" i="1" smtClean="0">
                          <a:latin typeface="Cambria Math"/>
                        </a:rPr>
                        <m:t>=68.2 </m:t>
                      </m:r>
                      <m:r>
                        <a:rPr lang="en-US" b="0" i="1" smtClean="0">
                          <a:latin typeface="Cambria Math"/>
                        </a:rPr>
                        <m:t>𝑟𝑒𝑣</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𝐶=𝜋𝑑</a:t>
                </a:r>
                <a:endParaRPr lang="en-US" b="0" dirty="0" smtClean="0"/>
              </a:p>
              <a:p>
                <a:r>
                  <a:rPr lang="en-US" b="0" i="0" smtClean="0">
                    <a:latin typeface="Cambria Math"/>
                  </a:rPr>
                  <a:t>𝐶=𝜋5=15.7 𝑖𝑛</a:t>
                </a:r>
                <a:endParaRPr lang="en-US" b="0" dirty="0" smtClean="0"/>
              </a:p>
              <a:p>
                <a:endParaRPr lang="en-US" dirty="0" smtClean="0"/>
              </a:p>
              <a:p>
                <a:r>
                  <a:rPr lang="en-US" b="0" i="0" smtClean="0">
                    <a:latin typeface="Cambria Math"/>
                  </a:rPr>
                  <a:t>17=𝜋𝑑</a:t>
                </a:r>
                <a:endParaRPr lang="en-US" b="0" dirty="0" smtClean="0"/>
              </a:p>
              <a:p>
                <a:r>
                  <a:rPr lang="en-US" b="0" i="0" smtClean="0">
                    <a:latin typeface="Cambria Math"/>
                  </a:rPr>
                  <a:t>17/𝜋=𝑑</a:t>
                </a:r>
                <a:endParaRPr lang="en-US" b="0" dirty="0" smtClean="0"/>
              </a:p>
              <a:p>
                <a:r>
                  <a:rPr lang="en-US" b="0" i="0" smtClean="0">
                    <a:latin typeface="Cambria Math"/>
                  </a:rPr>
                  <a:t>𝑑=5.41 𝑓𝑡</a:t>
                </a:r>
                <a:endParaRPr lang="en-US" b="0" dirty="0" smtClean="0"/>
              </a:p>
              <a:p>
                <a:endParaRPr lang="en-US" dirty="0" smtClean="0"/>
              </a:p>
              <a:p>
                <a:r>
                  <a:rPr lang="en-US" b="0" i="0" smtClean="0">
                    <a:latin typeface="Cambria Math"/>
                  </a:rPr>
                  <a:t>28 𝑖𝑛=2 1/3 𝑓𝑡</a:t>
                </a:r>
                <a:endParaRPr lang="en-US" b="0" dirty="0" smtClean="0"/>
              </a:p>
              <a:p>
                <a:r>
                  <a:rPr lang="en-US" b="0" i="0" smtClean="0">
                    <a:latin typeface="Cambria Math"/>
                  </a:rPr>
                  <a:t>𝐶=𝜋(2 1/3)=7.3304 𝑓𝑡</a:t>
                </a:r>
                <a:endParaRPr lang="en-US" b="0" dirty="0" smtClean="0"/>
              </a:p>
              <a:p>
                <a:r>
                  <a:rPr lang="en-US" b="0" i="0" smtClean="0">
                    <a:latin typeface="Cambria Math"/>
                  </a:rPr>
                  <a:t>𝑅𝑒𝑣𝑜𝑢𝑙𝑡𝑖𝑜𝑛𝑠=500/7.3304=68.2 𝑟𝑒𝑣</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18</a:t>
            </a:fld>
            <a:endParaRPr lang="en-US"/>
          </a:p>
        </p:txBody>
      </p:sp>
    </p:spTree>
    <p:extLst>
      <p:ext uri="{BB962C8B-B14F-4D97-AF65-F5344CB8AC3E}">
        <p14:creationId xmlns:p14="http://schemas.microsoft.com/office/powerpoint/2010/main" val="180613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𝑟</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𝐴𝑟𝑐 𝐿𝑒𝑛𝑔𝑡ℎ  ⏜𝐴𝐵=(𝑚⏜𝐴𝐵)/(360°)⋅2𝜋𝑟</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19</a:t>
            </a:fld>
            <a:endParaRPr lang="en-US"/>
          </a:p>
        </p:txBody>
      </p:sp>
    </p:spTree>
    <p:extLst>
      <p:ext uri="{BB962C8B-B14F-4D97-AF65-F5344CB8AC3E}">
        <p14:creationId xmlns:p14="http://schemas.microsoft.com/office/powerpoint/2010/main" val="157651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=4.5 </m:t>
                      </m:r>
                      <m:r>
                        <a:rPr lang="en-US" b="0" i="1" smtClean="0">
                          <a:latin typeface="Cambria Math"/>
                        </a:rPr>
                        <m:t>𝑦𝑑</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75</m:t>
                          </m: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4.5 </m:t>
                      </m:r>
                      <m:r>
                        <a:rPr lang="en-US" b="0" i="1" smtClean="0">
                          <a:latin typeface="Cambria Math"/>
                        </a:rPr>
                        <m:t>𝑦𝑑</m:t>
                      </m:r>
                      <m:r>
                        <a:rPr lang="en-US" b="0" i="1" smtClean="0">
                          <a:latin typeface="Cambria Math"/>
                        </a:rPr>
                        <m:t>=5.89 </m:t>
                      </m:r>
                      <m:r>
                        <a:rPr lang="en-US" b="0" i="1" smtClean="0">
                          <a:latin typeface="Cambria Math"/>
                        </a:rPr>
                        <m:t>𝑦𝑑</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=61.26 </m:t>
                      </m:r>
                      <m:r>
                        <a:rPr lang="en-US" b="0" i="1" smtClean="0">
                          <a:latin typeface="Cambria Math"/>
                        </a:rPr>
                        <m:t>𝑚</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61.26 </m:t>
                      </m:r>
                      <m:r>
                        <a:rPr lang="en-US" b="0" i="1" smtClean="0">
                          <a:latin typeface="Cambria Math"/>
                        </a:rPr>
                        <m:t>𝑚</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270</m:t>
                          </m: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𝑟</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61.26 </m:t>
                      </m:r>
                      <m:r>
                        <a:rPr lang="en-US" b="0" i="1" smtClean="0">
                          <a:latin typeface="Cambria Math"/>
                        </a:rPr>
                        <m:t>𝑚</m:t>
                      </m:r>
                      <m:r>
                        <a:rPr lang="en-US" b="0" i="1" smtClean="0">
                          <a:latin typeface="Cambria Math"/>
                        </a:rPr>
                        <m:t>=.75⋅2</m:t>
                      </m:r>
                      <m:r>
                        <a:rPr lang="en-US" b="0" i="1" smtClean="0">
                          <a:latin typeface="Cambria Math"/>
                        </a:rPr>
                        <m:t>𝜋</m:t>
                      </m:r>
                      <m:r>
                        <a:rPr lang="en-US" b="0" i="1" smtClean="0">
                          <a:latin typeface="Cambria Math"/>
                        </a:rPr>
                        <m:t>𝑟</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81.7 </m:t>
                      </m:r>
                      <m:r>
                        <a:rPr lang="en-US" b="0" i="1" smtClean="0">
                          <a:latin typeface="Cambria Math"/>
                        </a:rPr>
                        <m:t>𝑚</m:t>
                      </m:r>
                      <m:r>
                        <a:rPr lang="en-US" b="0" i="1" smtClean="0">
                          <a:latin typeface="Cambria Math"/>
                        </a:rPr>
                        <m:t>=2</m:t>
                      </m:r>
                      <m:r>
                        <a:rPr lang="en-US" b="0" i="1" smtClean="0">
                          <a:latin typeface="Cambria Math"/>
                        </a:rPr>
                        <m:t>𝜋</m:t>
                      </m:r>
                      <m:r>
                        <a:rPr lang="en-US" b="0" i="1" smtClean="0">
                          <a:latin typeface="Cambria Math"/>
                        </a:rPr>
                        <m:t>𝑟</m:t>
                      </m:r>
                      <m:r>
                        <a:rPr lang="en-US" b="0" i="1" smtClean="0">
                          <a:latin typeface="Cambria Math"/>
                        </a:rPr>
                        <m:t>=</m:t>
                      </m:r>
                      <m:r>
                        <a:rPr lang="en-US" b="0" i="1" smtClean="0">
                          <a:latin typeface="Cambria Math"/>
                        </a:rPr>
                        <m:t>𝐶</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𝑟=4.5 𝑦𝑑</a:t>
                </a:r>
                <a:endParaRPr lang="en-US" b="0" dirty="0" smtClean="0"/>
              </a:p>
              <a:p>
                <a:r>
                  <a:rPr lang="en-US" b="0" i="0" smtClean="0">
                    <a:latin typeface="Cambria Math"/>
                  </a:rPr>
                  <a:t>𝐴𝑟𝑐 𝐿𝑒𝑛𝑔𝑡ℎ ⏜𝑃𝑄=75/360⋅2𝜋4.5 𝑦𝑑=5.89 𝑦𝑑</a:t>
                </a:r>
                <a:endParaRPr lang="en-US" b="0" dirty="0" smtClean="0"/>
              </a:p>
              <a:p>
                <a:endParaRPr lang="en-US" dirty="0" smtClean="0"/>
              </a:p>
              <a:p>
                <a:r>
                  <a:rPr lang="en-US" b="0" i="0" smtClean="0">
                    <a:latin typeface="Cambria Math"/>
                  </a:rPr>
                  <a:t>𝐴𝑟𝑐 𝐿𝑒𝑛𝑔𝑡ℎ =61.26 𝑚</a:t>
                </a:r>
                <a:endParaRPr lang="en-US" b="0" dirty="0" smtClean="0"/>
              </a:p>
              <a:p>
                <a:r>
                  <a:rPr lang="en-US" b="0" i="0" smtClean="0">
                    <a:latin typeface="Cambria Math"/>
                  </a:rPr>
                  <a:t>61.26 𝑚=270/360⋅2𝜋𝑟</a:t>
                </a:r>
                <a:endParaRPr lang="en-US" b="0" dirty="0" smtClean="0"/>
              </a:p>
              <a:p>
                <a:r>
                  <a:rPr lang="en-US" b="0" i="0" smtClean="0">
                    <a:latin typeface="Cambria Math"/>
                  </a:rPr>
                  <a:t>61.26 𝑚=.75⋅2𝜋𝑟</a:t>
                </a:r>
                <a:endParaRPr lang="en-US" b="0" dirty="0" smtClean="0"/>
              </a:p>
              <a:p>
                <a:r>
                  <a:rPr lang="en-US" b="0" i="0" smtClean="0">
                    <a:latin typeface="Cambria Math"/>
                  </a:rPr>
                  <a:t>81.7 𝑚=2𝜋𝑟=𝐶</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20</a:t>
            </a:fld>
            <a:endParaRPr lang="en-US"/>
          </a:p>
        </p:txBody>
      </p:sp>
    </p:spTree>
    <p:extLst>
      <p:ext uri="{BB962C8B-B14F-4D97-AF65-F5344CB8AC3E}">
        <p14:creationId xmlns:p14="http://schemas.microsoft.com/office/powerpoint/2010/main" val="128701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a:t>
            </a:fld>
            <a:endParaRPr lang="en-US"/>
          </a:p>
        </p:txBody>
      </p:sp>
    </p:spTree>
    <p:extLst>
      <p:ext uri="{BB962C8B-B14F-4D97-AF65-F5344CB8AC3E}">
        <p14:creationId xmlns:p14="http://schemas.microsoft.com/office/powerpoint/2010/main" val="104872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two ends make a circle</a:t>
                </a:r>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=2</m:t>
                      </m:r>
                      <m:r>
                        <a:rPr lang="en-US" b="0" i="1" smtClean="0">
                          <a:latin typeface="Cambria Math"/>
                        </a:rPr>
                        <m:t>𝜋</m:t>
                      </m:r>
                      <m:r>
                        <a:rPr lang="en-US" b="0" i="1" smtClean="0">
                          <a:latin typeface="Cambria Math"/>
                        </a:rPr>
                        <m:t>44.02 </m:t>
                      </m:r>
                      <m:r>
                        <a:rPr lang="en-US" b="0" i="1" smtClean="0">
                          <a:latin typeface="Cambria Math"/>
                        </a:rPr>
                        <m:t>𝑚</m:t>
                      </m:r>
                      <m:r>
                        <a:rPr lang="en-US" b="0" i="1" smtClean="0">
                          <a:latin typeface="Cambria Math"/>
                        </a:rPr>
                        <m:t>=276.59 </m:t>
                      </m:r>
                      <m:r>
                        <a:rPr lang="en-US" b="0" i="1" smtClean="0">
                          <a:latin typeface="Cambria Math"/>
                        </a:rPr>
                        <m:t>𝑚</m:t>
                      </m:r>
                    </m:oMath>
                  </m:oMathPara>
                </a14:m>
                <a:endParaRPr lang="en-US" dirty="0" smtClean="0"/>
              </a:p>
              <a:p>
                <a:r>
                  <a:rPr lang="en-US" dirty="0" smtClean="0"/>
                  <a:t>Add the two straight stretches</a:t>
                </a:r>
              </a:p>
              <a:p>
                <a:pPr/>
                <a14:m>
                  <m:oMathPara xmlns:m="http://schemas.openxmlformats.org/officeDocument/2006/math">
                    <m:oMathParaPr>
                      <m:jc m:val="centerGroup"/>
                    </m:oMathParaPr>
                    <m:oMath xmlns:m="http://schemas.openxmlformats.org/officeDocument/2006/math">
                      <m:r>
                        <a:rPr lang="en-US" b="0" i="1" smtClean="0">
                          <a:latin typeface="Cambria Math"/>
                        </a:rPr>
                        <m:t>276.59 </m:t>
                      </m:r>
                      <m:r>
                        <a:rPr lang="en-US" b="0" i="1" smtClean="0">
                          <a:latin typeface="Cambria Math"/>
                        </a:rPr>
                        <m:t>𝑚</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84.39 </m:t>
                          </m:r>
                          <m:r>
                            <a:rPr lang="en-US" b="0" i="1" smtClean="0">
                              <a:latin typeface="Cambria Math"/>
                            </a:rPr>
                            <m:t>𝑚</m:t>
                          </m:r>
                        </m:e>
                      </m:d>
                      <m:r>
                        <a:rPr lang="en-US" b="0" i="1" smtClean="0">
                          <a:latin typeface="Cambria Math"/>
                        </a:rPr>
                        <m:t>=445.4 </m:t>
                      </m:r>
                      <m:r>
                        <a:rPr lang="en-US" b="0" i="1"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The two ends make a circle</a:t>
                </a:r>
              </a:p>
              <a:p>
                <a:r>
                  <a:rPr lang="en-US" b="0" i="0" smtClean="0">
                    <a:latin typeface="Cambria Math"/>
                  </a:rPr>
                  <a:t>𝐶=2𝜋44.02 𝑚=276.59 𝑚</a:t>
                </a:r>
                <a:endParaRPr lang="en-US" dirty="0" smtClean="0"/>
              </a:p>
              <a:p>
                <a:r>
                  <a:rPr lang="en-US" dirty="0" smtClean="0"/>
                  <a:t>Add the two straight stretches</a:t>
                </a:r>
              </a:p>
              <a:p>
                <a:r>
                  <a:rPr lang="en-US" b="0" i="0" smtClean="0">
                    <a:latin typeface="Cambria Math"/>
                  </a:rPr>
                  <a:t>276.59 𝑚+2(84.39 𝑚)=445.4 𝑚</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21</a:t>
            </a:fld>
            <a:endParaRPr lang="en-US"/>
          </a:p>
        </p:txBody>
      </p:sp>
    </p:spTree>
    <p:extLst>
      <p:ext uri="{BB962C8B-B14F-4D97-AF65-F5344CB8AC3E}">
        <p14:creationId xmlns:p14="http://schemas.microsoft.com/office/powerpoint/2010/main" val="453552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22</a:t>
            </a:fld>
            <a:endParaRPr lang="en-US"/>
          </a:p>
        </p:txBody>
      </p:sp>
    </p:spTree>
    <p:extLst>
      <p:ext uri="{BB962C8B-B14F-4D97-AF65-F5344CB8AC3E}">
        <p14:creationId xmlns:p14="http://schemas.microsoft.com/office/powerpoint/2010/main" val="319721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23</a:t>
            </a:fld>
            <a:endParaRPr lang="en-US"/>
          </a:p>
        </p:txBody>
      </p:sp>
    </p:spTree>
    <p:extLst>
      <p:ext uri="{BB962C8B-B14F-4D97-AF65-F5344CB8AC3E}">
        <p14:creationId xmlns:p14="http://schemas.microsoft.com/office/powerpoint/2010/main" val="70186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=615.8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120</m:t>
                          </m:r>
                        </m:num>
                        <m:den>
                          <m:r>
                            <a:rPr lang="en-US" b="0" i="1" smtClean="0">
                              <a:latin typeface="Cambria Math"/>
                            </a:rPr>
                            <m:t>360</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=205.3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240</m:t>
                          </m:r>
                        </m:num>
                        <m:den>
                          <m:r>
                            <a:rPr lang="en-US" b="0" i="1" smtClean="0">
                              <a:latin typeface="Cambria Math"/>
                            </a:rPr>
                            <m:t>360</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=410.5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𝐴=𝜋〖14〗^2=615.8 𝑓𝑡^2</a:t>
                </a:r>
                <a:endParaRPr lang="en-US" dirty="0" smtClean="0"/>
              </a:p>
              <a:p>
                <a:endParaRPr lang="en-US" dirty="0" smtClean="0"/>
              </a:p>
              <a:p>
                <a:r>
                  <a:rPr lang="en-US" b="0" i="0" smtClean="0">
                    <a:latin typeface="Cambria Math"/>
                  </a:rPr>
                  <a:t>𝐴=120/360 𝜋〖14〗^2=205.3 𝑓𝑡^2</a:t>
                </a:r>
                <a:endParaRPr lang="en-US" b="0" dirty="0" smtClean="0"/>
              </a:p>
              <a:p>
                <a:endParaRPr lang="en-US" dirty="0" smtClean="0"/>
              </a:p>
              <a:p>
                <a:r>
                  <a:rPr lang="en-US" b="0" i="0" smtClean="0">
                    <a:latin typeface="Cambria Math"/>
                  </a:rPr>
                  <a:t>𝐴=240/360 𝜋〖14〗^2=410.5 𝑓𝑡^2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24</a:t>
            </a:fld>
            <a:endParaRPr lang="en-US"/>
          </a:p>
        </p:txBody>
      </p:sp>
    </p:spTree>
    <p:extLst>
      <p:ext uri="{BB962C8B-B14F-4D97-AF65-F5344CB8AC3E}">
        <p14:creationId xmlns:p14="http://schemas.microsoft.com/office/powerpoint/2010/main" val="202682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Semicircle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3.5</m:t>
                              </m:r>
                            </m:e>
                            <m:sup>
                              <m:r>
                                <a:rPr lang="en-US" b="0" i="1" smtClean="0">
                                  <a:latin typeface="Cambria Math"/>
                                </a:rPr>
                                <m:t>2</m:t>
                              </m:r>
                            </m:sup>
                          </m:sSup>
                        </m:e>
                      </m:d>
                      <m:r>
                        <a:rPr lang="en-US" b="0" i="1" smtClean="0">
                          <a:latin typeface="Cambria Math"/>
                        </a:rPr>
                        <m:t>=19.2423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b="0" dirty="0" smtClean="0"/>
              </a:p>
              <a:p>
                <a:r>
                  <a:rPr lang="en-US" dirty="0" smtClean="0"/>
                  <a:t>Triangle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7</m:t>
                          </m:r>
                        </m:e>
                      </m:d>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=24.5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b="0" dirty="0" smtClean="0"/>
              </a:p>
              <a:p>
                <a:r>
                  <a:rPr lang="en-US" dirty="0" smtClean="0"/>
                  <a:t>Total</a:t>
                </a:r>
              </a:p>
              <a:p>
                <a:pPr/>
                <a14:m>
                  <m:oMathPara xmlns:m="http://schemas.openxmlformats.org/officeDocument/2006/math">
                    <m:oMathParaPr>
                      <m:jc m:val="centerGroup"/>
                    </m:oMathParaPr>
                    <m:oMath xmlns:m="http://schemas.openxmlformats.org/officeDocument/2006/math">
                      <m:r>
                        <a:rPr lang="en-US" b="0" i="1" smtClean="0">
                          <a:latin typeface="Cambria Math"/>
                        </a:rPr>
                        <m:t>19.2423 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r>
                        <a:rPr lang="en-US" b="0" i="1" smtClean="0">
                          <a:latin typeface="Cambria Math"/>
                        </a:rPr>
                        <m:t>+24.5</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𝑚</m:t>
                          </m:r>
                        </m:e>
                        <m:sup>
                          <m:r>
                            <a:rPr lang="en-US" b="0" i="1" smtClean="0">
                              <a:latin typeface="Cambria Math"/>
                            </a:rPr>
                            <m:t>2</m:t>
                          </m:r>
                        </m:sup>
                      </m:sSup>
                      <m:r>
                        <a:rPr lang="en-US" b="0" i="1" smtClean="0">
                          <a:latin typeface="Cambria Math"/>
                        </a:rPr>
                        <m:t>=43.7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Semicircle</a:t>
                </a:r>
              </a:p>
              <a:p>
                <a:r>
                  <a:rPr lang="en-US" b="0" i="0" smtClean="0">
                    <a:latin typeface="Cambria Math"/>
                  </a:rPr>
                  <a:t>𝐴=1/2 (𝜋〖3.5〗^2 )=19.2423 𝑚^2</a:t>
                </a:r>
                <a:endParaRPr lang="en-US" b="0" dirty="0" smtClean="0"/>
              </a:p>
              <a:p>
                <a:r>
                  <a:rPr lang="en-US" dirty="0" smtClean="0"/>
                  <a:t>Triangle</a:t>
                </a:r>
              </a:p>
              <a:p>
                <a:r>
                  <a:rPr lang="en-US" b="0" i="0" smtClean="0">
                    <a:latin typeface="Cambria Math"/>
                  </a:rPr>
                  <a:t>𝐴=1/2 (7)(7)=24.5 𝑚^2</a:t>
                </a:r>
                <a:endParaRPr lang="en-US" b="0" dirty="0" smtClean="0"/>
              </a:p>
              <a:p>
                <a:r>
                  <a:rPr lang="en-US" dirty="0" smtClean="0"/>
                  <a:t>Total</a:t>
                </a:r>
              </a:p>
              <a:p>
                <a:r>
                  <a:rPr lang="en-US" b="0" i="0" smtClean="0">
                    <a:latin typeface="Cambria Math"/>
                  </a:rPr>
                  <a:t>19.2423 𝑚^2+24.5〖 𝑚〗^2=43.7 𝑚^2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25</a:t>
            </a:fld>
            <a:endParaRPr lang="en-US"/>
          </a:p>
        </p:txBody>
      </p:sp>
    </p:spTree>
    <p:extLst>
      <p:ext uri="{BB962C8B-B14F-4D97-AF65-F5344CB8AC3E}">
        <p14:creationId xmlns:p14="http://schemas.microsoft.com/office/powerpoint/2010/main" val="3598788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26</a:t>
            </a:fld>
            <a:endParaRPr lang="en-US"/>
          </a:p>
        </p:txBody>
      </p:sp>
    </p:spTree>
    <p:extLst>
      <p:ext uri="{BB962C8B-B14F-4D97-AF65-F5344CB8AC3E}">
        <p14:creationId xmlns:p14="http://schemas.microsoft.com/office/powerpoint/2010/main" val="120209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8888-744F-4050-BBCF-883743FC4904}" type="slidenum">
              <a:rPr lang="en-US"/>
              <a:pPr/>
              <a:t>27</a:t>
            </a:fld>
            <a:endParaRPr lang="en-US"/>
          </a:p>
        </p:txBody>
      </p:sp>
      <p:sp>
        <p:nvSpPr>
          <p:cNvPr id="38914" name="Rectangle 2"/>
          <p:cNvSpPr>
            <a:spLocks noGrp="1" noRot="1" noChangeAspect="1" noChangeArrowheads="1" noTextEdit="1"/>
          </p:cNvSpPr>
          <p:nvPr>
            <p:ph type="sldImg"/>
          </p:nvPr>
        </p:nvSpPr>
        <p:spPr>
          <a:xfrm>
            <a:off x="330200" y="696913"/>
            <a:ext cx="6197600" cy="3486150"/>
          </a:xfrm>
          <a:ln/>
        </p:spPr>
      </p:sp>
      <p:sp>
        <p:nvSpPr>
          <p:cNvPr id="38915" name="Rectangle 3"/>
          <p:cNvSpPr>
            <a:spLocks noGrp="1" noChangeArrowheads="1"/>
          </p:cNvSpPr>
          <p:nvPr>
            <p:ph type="body" idx="1"/>
          </p:nvPr>
        </p:nvSpPr>
        <p:spPr/>
        <p:txBody>
          <a:bodyPr/>
          <a:lstStyle/>
          <a:p>
            <a:r>
              <a:rPr lang="en-US" dirty="0"/>
              <a:t>It has 8 sides, I’ll call them </a:t>
            </a:r>
            <a:r>
              <a:rPr lang="en-US" i="1" dirty="0"/>
              <a:t>s</a:t>
            </a:r>
            <a:r>
              <a:rPr lang="en-US" dirty="0"/>
              <a:t>.  </a:t>
            </a:r>
          </a:p>
          <a:p>
            <a:r>
              <a:rPr lang="en-US" dirty="0"/>
              <a:t>If we draw lines connecting opposite vertices, we have 8 identical triangles.  </a:t>
            </a:r>
          </a:p>
          <a:p>
            <a:r>
              <a:rPr lang="en-US" dirty="0"/>
              <a:t>Draw the altitudes from the center of the sign and call it </a:t>
            </a:r>
            <a:r>
              <a:rPr lang="en-US" i="1" dirty="0"/>
              <a:t>a</a:t>
            </a:r>
            <a:r>
              <a:rPr lang="en-US" dirty="0"/>
              <a:t>.  </a:t>
            </a:r>
          </a:p>
          <a:p>
            <a:r>
              <a:rPr lang="en-US" dirty="0"/>
              <a:t>The area of each triangle is ½ </a:t>
            </a:r>
            <a:r>
              <a:rPr lang="en-US" i="1" dirty="0" err="1"/>
              <a:t>sa</a:t>
            </a:r>
            <a:r>
              <a:rPr lang="en-US" dirty="0"/>
              <a:t>.  </a:t>
            </a:r>
          </a:p>
          <a:p>
            <a:r>
              <a:rPr lang="en-US" dirty="0"/>
              <a:t>The area of the sign then is 8(½ </a:t>
            </a:r>
            <a:r>
              <a:rPr lang="en-US" i="1" dirty="0" err="1"/>
              <a:t>sa</a:t>
            </a:r>
            <a:r>
              <a:rPr lang="en-US" dirty="0"/>
              <a:t>).  </a:t>
            </a:r>
          </a:p>
          <a:p>
            <a:r>
              <a:rPr lang="en-US" dirty="0"/>
              <a:t>But the perimeter, </a:t>
            </a:r>
            <a:r>
              <a:rPr lang="en-US" i="1" dirty="0"/>
              <a:t>P</a:t>
            </a:r>
            <a:r>
              <a:rPr lang="en-US" dirty="0"/>
              <a:t>, is 8</a:t>
            </a:r>
            <a:r>
              <a:rPr lang="en-US" i="1" dirty="0"/>
              <a:t>s,</a:t>
            </a:r>
            <a:r>
              <a:rPr lang="en-US" dirty="0"/>
              <a:t> so the Area = ½ </a:t>
            </a:r>
            <a:r>
              <a:rPr lang="en-US" i="1" dirty="0"/>
              <a:t>Pa</a:t>
            </a:r>
            <a:r>
              <a:rPr lang="en-US" dirty="0"/>
              <a:t>. </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28</a:t>
            </a:fld>
            <a:endParaRPr lang="en-US"/>
          </a:p>
        </p:txBody>
      </p:sp>
    </p:spTree>
    <p:extLst>
      <p:ext uri="{BB962C8B-B14F-4D97-AF65-F5344CB8AC3E}">
        <p14:creationId xmlns:p14="http://schemas.microsoft.com/office/powerpoint/2010/main" val="3642673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29</a:t>
            </a:fld>
            <a:endParaRPr lang="en-US"/>
          </a:p>
        </p:txBody>
      </p:sp>
    </p:spTree>
    <p:extLst>
      <p:ext uri="{BB962C8B-B14F-4D97-AF65-F5344CB8AC3E}">
        <p14:creationId xmlns:p14="http://schemas.microsoft.com/office/powerpoint/2010/main" val="154062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CBCAD-4E04-422A-B8D7-07FE8C49BDF2}" type="slidenum">
              <a:rPr lang="en-US"/>
              <a:pPr/>
              <a:t>30</a:t>
            </a:fld>
            <a:endParaRPr lang="en-US"/>
          </a:p>
        </p:txBody>
      </p:sp>
      <p:sp>
        <p:nvSpPr>
          <p:cNvPr id="41986"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p:txBody>
              <a:bodyPr/>
              <a:lstStyle/>
              <a:p>
                <a:pPr lvl="0"/>
                <a:r>
                  <a:rPr lang="en-US" dirty="0" smtClean="0"/>
                  <a:t>Pentagon</a:t>
                </a:r>
              </a:p>
              <a:p>
                <a:pPr marL="171450" lvl="0" indent="-171450">
                  <a:buFont typeface="Arial" pitchFamily="34" charset="0"/>
                  <a:buChar char="•"/>
                </a:pPr>
                <a:r>
                  <a:rPr lang="en-US" dirty="0" smtClean="0"/>
                  <a:t>Pythagorean</a:t>
                </a:r>
                <a:r>
                  <a:rPr lang="en-US" baseline="0" dirty="0" smtClean="0"/>
                  <a:t> theorem to find side</a:t>
                </a:r>
              </a:p>
              <a:p>
                <a:pPr marL="0" lvl="0" indent="0">
                  <a:buFont typeface="Arial" pitchFamily="34" charse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6.5</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8</m:t>
                          </m:r>
                        </m:e>
                        <m:sup>
                          <m:r>
                            <a:rPr lang="en-US" b="0" i="1" baseline="0" smtClean="0">
                              <a:latin typeface="Cambria Math"/>
                            </a:rPr>
                            <m:t>2</m:t>
                          </m:r>
                        </m:sup>
                      </m:sSup>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42.25+</m:t>
                      </m:r>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=64</m:t>
                      </m:r>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=21.75</m:t>
                      </m:r>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ad>
                            <m:radPr>
                              <m:degHide m:val="on"/>
                              <m:ctrlPr>
                                <a:rPr lang="en-US" b="0" i="1" baseline="0" smtClean="0">
                                  <a:latin typeface="Cambria Math" panose="02040503050406030204" pitchFamily="18" charset="0"/>
                                </a:rPr>
                              </m:ctrlPr>
                            </m:radPr>
                            <m:deg/>
                            <m:e>
                              <m:r>
                                <a:rPr lang="en-US" b="0" i="1" baseline="0" smtClean="0">
                                  <a:latin typeface="Cambria Math"/>
                                </a:rPr>
                                <m:t>87</m:t>
                              </m:r>
                            </m:e>
                          </m:rad>
                        </m:num>
                        <m:den>
                          <m:r>
                            <a:rPr lang="en-US" b="0" i="1" baseline="0" smtClean="0">
                              <a:latin typeface="Cambria Math"/>
                            </a:rPr>
                            <m:t>2</m:t>
                          </m:r>
                        </m:den>
                      </m:f>
                      <m:r>
                        <a:rPr lang="en-US" b="0" i="1" baseline="0" smtClean="0">
                          <a:latin typeface="Cambria Math"/>
                        </a:rPr>
                        <m:t>=4.6637</m:t>
                      </m:r>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𝑠</m:t>
                      </m:r>
                      <m:r>
                        <a:rPr lang="en-US" b="0" i="1" baseline="0" smtClean="0">
                          <a:latin typeface="Cambria Math"/>
                        </a:rPr>
                        <m:t>=2</m:t>
                      </m:r>
                      <m:r>
                        <a:rPr lang="en-US" b="0" i="1" baseline="0" smtClean="0">
                          <a:latin typeface="Cambria Math"/>
                        </a:rPr>
                        <m:t>𝑥</m:t>
                      </m:r>
                      <m:r>
                        <a:rPr lang="en-US" b="0" i="1" baseline="0" smtClean="0">
                          <a:latin typeface="Cambria Math"/>
                        </a:rPr>
                        <m:t>=9.3274</m:t>
                      </m:r>
                    </m:oMath>
                  </m:oMathPara>
                </a14:m>
                <a:endParaRPr lang="en-US" b="0" baseline="0" dirty="0" smtClean="0"/>
              </a:p>
              <a:p>
                <a:pPr marL="171450" lvl="0" indent="-171450">
                  <a:buFont typeface="Arial" pitchFamily="34" charset="0"/>
                  <a:buChar char="•"/>
                </a:pPr>
                <a:r>
                  <a:rPr lang="en-US" baseline="0" dirty="0" smtClean="0"/>
                  <a:t>Area</a:t>
                </a:r>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9.3274⋅5</m:t>
                          </m:r>
                        </m:e>
                      </m:d>
                      <m:d>
                        <m:dPr>
                          <m:ctrlPr>
                            <a:rPr lang="en-US" b="0" i="1" baseline="0" smtClean="0">
                              <a:latin typeface="Cambria Math" panose="02040503050406030204" pitchFamily="18" charset="0"/>
                            </a:rPr>
                          </m:ctrlPr>
                        </m:dPr>
                        <m:e>
                          <m:r>
                            <a:rPr lang="en-US" b="0" i="1" baseline="0" smtClean="0">
                              <a:latin typeface="Cambria Math"/>
                            </a:rPr>
                            <m:t>6.5</m:t>
                          </m:r>
                        </m:e>
                      </m:d>
                      <m:r>
                        <a:rPr lang="en-US" b="0" i="1" baseline="0" smtClean="0">
                          <a:latin typeface="Cambria Math"/>
                        </a:rPr>
                        <m:t>=151.6</m:t>
                      </m:r>
                    </m:oMath>
                  </m:oMathPara>
                </a14:m>
                <a:endParaRPr lang="en-US" b="0" baseline="0" dirty="0" smtClean="0"/>
              </a:p>
              <a:p>
                <a:pPr marL="0" lvl="0" indent="0">
                  <a:buFont typeface="Arial" pitchFamily="34" charset="0"/>
                  <a:buNone/>
                </a:pPr>
                <a:endParaRPr lang="en-US" baseline="0" dirty="0" smtClean="0"/>
              </a:p>
              <a:p>
                <a:pPr marL="0" lvl="0" indent="0">
                  <a:buFont typeface="Arial" pitchFamily="34" charset="0"/>
                  <a:buNone/>
                </a:pPr>
                <a:r>
                  <a:rPr lang="en-US" baseline="0" dirty="0" smtClean="0"/>
                  <a:t>Decagon</a:t>
                </a:r>
              </a:p>
              <a:p>
                <a:pPr marL="171450" lvl="0" indent="-171450">
                  <a:buFont typeface="Arial" pitchFamily="34" charset="0"/>
                  <a:buChar char="•"/>
                </a:pPr>
                <a:r>
                  <a:rPr lang="en-US" baseline="0" dirty="0" smtClean="0"/>
                  <a:t>Find ½ central angle</a:t>
                </a:r>
              </a:p>
              <a:p>
                <a:pPr marL="0" lvl="0" indent="0">
                  <a:buFont typeface="Arial" pitchFamily="34" charset="0"/>
                  <a:buNone/>
                </a:pPr>
                <a14:m>
                  <m:oMathPara xmlns:m="http://schemas.openxmlformats.org/officeDocument/2006/math">
                    <m:oMathParaPr>
                      <m:jc m:val="centerGroup"/>
                    </m:oMathParaPr>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r>
                                <a:rPr lang="en-US" b="0" i="1" baseline="0" smtClean="0">
                                  <a:latin typeface="Cambria Math"/>
                                </a:rPr>
                                <m:t>360</m:t>
                              </m:r>
                            </m:num>
                            <m:den>
                              <m:r>
                                <a:rPr lang="en-US" b="0" i="1" baseline="0" smtClean="0">
                                  <a:latin typeface="Cambria Math"/>
                                </a:rPr>
                                <m:t>10</m:t>
                              </m:r>
                            </m:den>
                          </m:f>
                        </m:e>
                      </m:d>
                      <m:r>
                        <a:rPr lang="en-US" b="0" i="1" baseline="0" smtClean="0">
                          <a:latin typeface="Cambria Math"/>
                        </a:rPr>
                        <m:t>=18°</m:t>
                      </m:r>
                    </m:oMath>
                  </m:oMathPara>
                </a14:m>
                <a:endParaRPr lang="en-US" b="0" baseline="0" dirty="0" smtClean="0"/>
              </a:p>
              <a:p>
                <a:pPr marL="171450" lvl="0" indent="-171450">
                  <a:buFont typeface="Arial" pitchFamily="34" charset="0"/>
                  <a:buChar char="•"/>
                </a:pPr>
                <a:r>
                  <a:rPr lang="en-US" baseline="0" dirty="0" smtClean="0"/>
                  <a:t>Find apothem</a:t>
                </a:r>
              </a:p>
              <a:p>
                <a:pPr marL="0" lvl="0"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US" b="0" i="1" baseline="0" smtClean="0">
                              <a:latin typeface="Cambria Math" panose="02040503050406030204" pitchFamily="18" charset="0"/>
                            </a:rPr>
                          </m:ctrlPr>
                        </m:funcPr>
                        <m:fName>
                          <m:r>
                            <m:rPr>
                              <m:sty m:val="p"/>
                            </m:rPr>
                            <a:rPr lang="en-US" b="0" i="0" baseline="0" smtClean="0">
                              <a:latin typeface="Cambria Math"/>
                            </a:rPr>
                            <m:t>tan</m:t>
                          </m:r>
                        </m:fName>
                        <m:e>
                          <m:r>
                            <a:rPr lang="en-US" b="0" i="1" baseline="0" smtClean="0">
                              <a:latin typeface="Cambria Math"/>
                            </a:rPr>
                            <m:t>18°</m:t>
                          </m:r>
                        </m:e>
                      </m:func>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3.5</m:t>
                          </m:r>
                        </m:num>
                        <m:den>
                          <m:r>
                            <a:rPr lang="en-US" b="0" i="1" baseline="0" smtClean="0">
                              <a:latin typeface="Cambria Math"/>
                            </a:rPr>
                            <m:t>𝑎</m:t>
                          </m:r>
                        </m:den>
                      </m:f>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𝑎</m:t>
                      </m:r>
                      <m:r>
                        <a:rPr lang="en-US" b="0" i="1" baseline="0" smtClean="0">
                          <a:latin typeface="Cambria Math"/>
                        </a:rPr>
                        <m:t>⋅</m:t>
                      </m:r>
                      <m:func>
                        <m:funcPr>
                          <m:ctrlPr>
                            <a:rPr lang="en-US" b="0" i="1" baseline="0" smtClean="0">
                              <a:latin typeface="Cambria Math" panose="02040503050406030204" pitchFamily="18" charset="0"/>
                            </a:rPr>
                          </m:ctrlPr>
                        </m:funcPr>
                        <m:fName>
                          <m:r>
                            <m:rPr>
                              <m:sty m:val="p"/>
                            </m:rPr>
                            <a:rPr lang="en-US" b="0" i="0" baseline="0" smtClean="0">
                              <a:latin typeface="Cambria Math"/>
                            </a:rPr>
                            <m:t>tan</m:t>
                          </m:r>
                        </m:fName>
                        <m:e>
                          <m:r>
                            <a:rPr lang="en-US" b="0" i="1" baseline="0" smtClean="0">
                              <a:latin typeface="Cambria Math"/>
                            </a:rPr>
                            <m:t>18°</m:t>
                          </m:r>
                        </m:e>
                      </m:func>
                      <m:r>
                        <a:rPr lang="en-US" b="0" i="1" baseline="0" smtClean="0">
                          <a:latin typeface="Cambria Math"/>
                        </a:rPr>
                        <m:t>=3.5</m:t>
                      </m:r>
                    </m:oMath>
                  </m:oMathPara>
                </a14:m>
                <a:endParaRPr lang="en-US" b="0" baseline="0" dirty="0" smtClean="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𝑎</m:t>
                      </m:r>
                      <m:r>
                        <a:rPr lang="en-US" b="0" i="1" baseline="0" smtClean="0">
                          <a:latin typeface="Cambria Math"/>
                        </a:rPr>
                        <m:t>=10.7719</m:t>
                      </m:r>
                    </m:oMath>
                  </m:oMathPara>
                </a14:m>
                <a:endParaRPr lang="en-US" b="0" baseline="0" dirty="0" smtClean="0"/>
              </a:p>
              <a:p>
                <a:pPr marL="171450" lvl="0" indent="-171450">
                  <a:buFont typeface="Arial" pitchFamily="34" charset="0"/>
                  <a:buChar char="•"/>
                </a:pPr>
                <a:r>
                  <a:rPr lang="en-US" baseline="0" dirty="0" smtClean="0"/>
                  <a:t>Find area</a:t>
                </a:r>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7⋅10</m:t>
                          </m:r>
                        </m:e>
                      </m:d>
                      <m:d>
                        <m:dPr>
                          <m:ctrlPr>
                            <a:rPr lang="en-US" b="0" i="1" baseline="0" smtClean="0">
                              <a:latin typeface="Cambria Math" panose="02040503050406030204" pitchFamily="18" charset="0"/>
                            </a:rPr>
                          </m:ctrlPr>
                        </m:dPr>
                        <m:e>
                          <m:r>
                            <a:rPr lang="en-US" b="0" i="1" baseline="0" smtClean="0">
                              <a:latin typeface="Cambria Math"/>
                            </a:rPr>
                            <m:t>10.7719</m:t>
                          </m:r>
                        </m:e>
                      </m:d>
                      <m:r>
                        <a:rPr lang="en-US" b="0" i="1" baseline="0" smtClean="0">
                          <a:latin typeface="Cambria Math"/>
                        </a:rPr>
                        <m:t>=377.0</m:t>
                      </m:r>
                    </m:oMath>
                  </m:oMathPara>
                </a14:m>
                <a:endParaRPr lang="en-US" baseline="0" dirty="0" smtClean="0"/>
              </a:p>
            </p:txBody>
          </p:sp>
        </mc:Choice>
        <mc:Fallback xmlns="">
          <p:sp>
            <p:nvSpPr>
              <p:cNvPr id="41987" name="Rectangle 3"/>
              <p:cNvSpPr>
                <a:spLocks noGrp="1" noChangeArrowheads="1"/>
              </p:cNvSpPr>
              <p:nvPr>
                <p:ph type="body" idx="1"/>
              </p:nvPr>
            </p:nvSpPr>
            <p:spPr/>
            <p:txBody>
              <a:bodyPr/>
              <a:lstStyle/>
              <a:p>
                <a:pPr lvl="0"/>
                <a:r>
                  <a:rPr lang="en-US" dirty="0" smtClean="0"/>
                  <a:t>Pentagon</a:t>
                </a:r>
              </a:p>
              <a:p>
                <a:pPr marL="171450" lvl="0" indent="-171450">
                  <a:buFont typeface="Arial" pitchFamily="34" charset="0"/>
                  <a:buChar char="•"/>
                </a:pPr>
                <a:r>
                  <a:rPr lang="en-US" dirty="0" smtClean="0"/>
                  <a:t>Pythagorean</a:t>
                </a:r>
                <a:r>
                  <a:rPr lang="en-US" baseline="0" dirty="0" smtClean="0"/>
                  <a:t> theorem to find side</a:t>
                </a:r>
              </a:p>
              <a:p>
                <a:pPr marL="0" lvl="0" indent="0">
                  <a:buFont typeface="Arial" pitchFamily="34" charset="0"/>
                  <a:buNone/>
                </a:pPr>
                <a:r>
                  <a:rPr lang="en-US" b="0" i="0" baseline="0" smtClean="0">
                    <a:latin typeface="Cambria Math"/>
                  </a:rPr>
                  <a:t>〖6.5〗^2+𝑥^2=8^2</a:t>
                </a:r>
                <a:endParaRPr lang="en-US" b="0" baseline="0" dirty="0" smtClean="0"/>
              </a:p>
              <a:p>
                <a:pPr marL="0" lvl="0" indent="0">
                  <a:buFont typeface="Arial" pitchFamily="34" charset="0"/>
                  <a:buNone/>
                </a:pPr>
                <a:r>
                  <a:rPr lang="en-US" b="0" i="0" baseline="0" smtClean="0">
                    <a:latin typeface="Cambria Math"/>
                  </a:rPr>
                  <a:t>42.25+𝑥^2=64</a:t>
                </a:r>
                <a:endParaRPr lang="en-US" b="0" baseline="0" dirty="0" smtClean="0"/>
              </a:p>
              <a:p>
                <a:pPr marL="0" lvl="0" indent="0">
                  <a:buFont typeface="Arial" pitchFamily="34" charset="0"/>
                  <a:buNone/>
                </a:pPr>
                <a:r>
                  <a:rPr lang="en-US" b="0" i="0" baseline="0" smtClean="0">
                    <a:latin typeface="Cambria Math"/>
                  </a:rPr>
                  <a:t>𝑥^2=21.75</a:t>
                </a:r>
                <a:endParaRPr lang="en-US" b="0" baseline="0" dirty="0" smtClean="0"/>
              </a:p>
              <a:p>
                <a:pPr marL="0" lvl="0" indent="0">
                  <a:buFont typeface="Arial" pitchFamily="34" charset="0"/>
                  <a:buNone/>
                </a:pPr>
                <a:r>
                  <a:rPr lang="en-US" b="0" i="0" baseline="0" smtClean="0">
                    <a:latin typeface="Cambria Math"/>
                  </a:rPr>
                  <a:t>𝑥=√87/2=4.6637</a:t>
                </a:r>
                <a:endParaRPr lang="en-US" b="0" baseline="0" dirty="0" smtClean="0"/>
              </a:p>
              <a:p>
                <a:pPr marL="0" lvl="0" indent="0">
                  <a:buFont typeface="Arial" pitchFamily="34" charset="0"/>
                  <a:buNone/>
                </a:pPr>
                <a:r>
                  <a:rPr lang="en-US" b="0" i="0" baseline="0" smtClean="0">
                    <a:latin typeface="Cambria Math"/>
                  </a:rPr>
                  <a:t>𝑠=2𝑥=9.3274</a:t>
                </a:r>
                <a:endParaRPr lang="en-US" b="0" baseline="0" dirty="0" smtClean="0"/>
              </a:p>
              <a:p>
                <a:pPr marL="171450" lvl="0" indent="-171450">
                  <a:buFont typeface="Arial" pitchFamily="34" charset="0"/>
                  <a:buChar char="•"/>
                </a:pPr>
                <a:r>
                  <a:rPr lang="en-US" baseline="0" dirty="0" smtClean="0"/>
                  <a:t>Area</a:t>
                </a:r>
              </a:p>
              <a:p>
                <a:pPr marL="0" lvl="0" indent="0">
                  <a:buFont typeface="Arial" pitchFamily="34" charset="0"/>
                  <a:buNone/>
                </a:pPr>
                <a:r>
                  <a:rPr lang="en-US" b="0" i="0" baseline="0" smtClean="0">
                    <a:latin typeface="Cambria Math"/>
                  </a:rPr>
                  <a:t>𝐴=1/2 (9.3274⋅5)(6.5)=151.6</a:t>
                </a:r>
                <a:endParaRPr lang="en-US" b="0" baseline="0" dirty="0" smtClean="0"/>
              </a:p>
              <a:p>
                <a:pPr marL="0" lvl="0" indent="0">
                  <a:buFont typeface="Arial" pitchFamily="34" charset="0"/>
                  <a:buNone/>
                </a:pPr>
                <a:endParaRPr lang="en-US" baseline="0" dirty="0" smtClean="0"/>
              </a:p>
              <a:p>
                <a:pPr marL="0" lvl="0" indent="0">
                  <a:buFont typeface="Arial" pitchFamily="34" charset="0"/>
                  <a:buNone/>
                </a:pPr>
                <a:r>
                  <a:rPr lang="en-US" baseline="0" dirty="0" smtClean="0"/>
                  <a:t>Decagon</a:t>
                </a:r>
              </a:p>
              <a:p>
                <a:pPr marL="171450" lvl="0" indent="-171450">
                  <a:buFont typeface="Arial" pitchFamily="34" charset="0"/>
                  <a:buChar char="•"/>
                </a:pPr>
                <a:r>
                  <a:rPr lang="en-US" baseline="0" dirty="0" smtClean="0"/>
                  <a:t>Find ½ central angle</a:t>
                </a:r>
              </a:p>
              <a:p>
                <a:pPr marL="0" lvl="0" indent="0">
                  <a:buFont typeface="Arial" pitchFamily="34" charset="0"/>
                  <a:buNone/>
                </a:pPr>
                <a:r>
                  <a:rPr lang="en-US" b="0" i="0" baseline="0" smtClean="0">
                    <a:latin typeface="Cambria Math"/>
                  </a:rPr>
                  <a:t>1/2 (360/10)=18°</a:t>
                </a:r>
                <a:endParaRPr lang="en-US" b="0" baseline="0" dirty="0" smtClean="0"/>
              </a:p>
              <a:p>
                <a:pPr marL="171450" lvl="0" indent="-171450">
                  <a:buFont typeface="Arial" pitchFamily="34" charset="0"/>
                  <a:buChar char="•"/>
                </a:pPr>
                <a:r>
                  <a:rPr lang="en-US" baseline="0" dirty="0" smtClean="0"/>
                  <a:t>Find apothem</a:t>
                </a:r>
              </a:p>
              <a:p>
                <a:pPr marL="0" lvl="0" indent="0">
                  <a:buFont typeface="Arial" pitchFamily="34" charset="0"/>
                  <a:buNone/>
                </a:pPr>
                <a:r>
                  <a:rPr lang="en-US" b="0" i="0" baseline="0" smtClean="0">
                    <a:latin typeface="Cambria Math"/>
                  </a:rPr>
                  <a:t>tan⁡〖18°〗=3.5/𝑎</a:t>
                </a:r>
                <a:endParaRPr lang="en-US" b="0" baseline="0" dirty="0" smtClean="0"/>
              </a:p>
              <a:p>
                <a:pPr marL="0" lvl="0" indent="0">
                  <a:buFont typeface="Arial" pitchFamily="34" charset="0"/>
                  <a:buNone/>
                </a:pPr>
                <a:r>
                  <a:rPr lang="en-US" b="0" i="0" baseline="0" smtClean="0">
                    <a:latin typeface="Cambria Math"/>
                  </a:rPr>
                  <a:t>𝑎⋅tan⁡〖18°〗=3.5</a:t>
                </a:r>
                <a:endParaRPr lang="en-US" b="0" baseline="0" dirty="0" smtClean="0"/>
              </a:p>
              <a:p>
                <a:pPr marL="0" lvl="0" indent="0">
                  <a:buFont typeface="Arial" pitchFamily="34" charset="0"/>
                  <a:buNone/>
                </a:pPr>
                <a:r>
                  <a:rPr lang="en-US" b="0" i="0" baseline="0" smtClean="0">
                    <a:latin typeface="Cambria Math"/>
                  </a:rPr>
                  <a:t>𝑎=10.7719</a:t>
                </a:r>
                <a:endParaRPr lang="en-US" b="0" baseline="0" dirty="0" smtClean="0"/>
              </a:p>
              <a:p>
                <a:pPr marL="171450" lvl="0" indent="-171450">
                  <a:buFont typeface="Arial" pitchFamily="34" charset="0"/>
                  <a:buChar char="•"/>
                </a:pPr>
                <a:r>
                  <a:rPr lang="en-US" baseline="0" dirty="0" smtClean="0"/>
                  <a:t>Find area</a:t>
                </a:r>
              </a:p>
              <a:p>
                <a:pPr marL="0" lvl="0" indent="0">
                  <a:buFont typeface="Arial" pitchFamily="34" charset="0"/>
                  <a:buNone/>
                </a:pPr>
                <a:r>
                  <a:rPr lang="en-US" b="0" i="0" baseline="0" smtClean="0">
                    <a:latin typeface="Cambria Math"/>
                  </a:rPr>
                  <a:t>𝐴=1/2 (7⋅10)(10.7719)=377.0</a:t>
                </a:r>
                <a:endParaRPr lang="en-US" baseline="0" dirty="0" smtClean="0"/>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Rectangle can be</a:t>
            </a:r>
            <a:r>
              <a:rPr lang="en-US" baseline="0" dirty="0" smtClean="0"/>
              <a:t> divided into b by h unit squares.</a:t>
            </a:r>
          </a:p>
          <a:p>
            <a:endParaRPr lang="en-US" baseline="0" dirty="0" smtClean="0"/>
          </a:p>
          <a:p>
            <a:r>
              <a:rPr lang="en-US" baseline="0" dirty="0" smtClean="0"/>
              <a:t>Parallelogram can be cut apart and built into a rectangle.</a:t>
            </a:r>
          </a:p>
          <a:p>
            <a:endParaRPr lang="en-US" baseline="0" dirty="0" smtClean="0"/>
          </a:p>
          <a:p>
            <a:r>
              <a:rPr lang="en-US" baseline="0" dirty="0" smtClean="0"/>
              <a:t>Triangle is ½ a parallelogram.</a:t>
            </a:r>
            <a:endParaRPr lang="en-US" dirty="0"/>
          </a:p>
        </p:txBody>
      </p:sp>
      <p:sp>
        <p:nvSpPr>
          <p:cNvPr id="4" name="Slide Number Placeholder 3"/>
          <p:cNvSpPr>
            <a:spLocks noGrp="1"/>
          </p:cNvSpPr>
          <p:nvPr>
            <p:ph type="sldNum" sz="quarter" idx="10"/>
          </p:nvPr>
        </p:nvSpPr>
        <p:spPr/>
        <p:txBody>
          <a:bodyPr/>
          <a:lstStyle/>
          <a:p>
            <a:fld id="{E3539998-4D53-4332-8429-D9BDA6CF89B7}" type="slidenum">
              <a:rPr lang="en-US" smtClean="0"/>
              <a:t>4</a:t>
            </a:fld>
            <a:endParaRPr lang="en-US"/>
          </a:p>
        </p:txBody>
      </p:sp>
    </p:spTree>
    <p:extLst>
      <p:ext uri="{BB962C8B-B14F-4D97-AF65-F5344CB8AC3E}">
        <p14:creationId xmlns:p14="http://schemas.microsoft.com/office/powerpoint/2010/main" val="518751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D48BB-8618-4656-94FC-5FACD4CA3CE2}" type="slidenum">
              <a:rPr lang="en-US"/>
              <a:pPr/>
              <a:t>31</a:t>
            </a:fld>
            <a:endParaRPr lang="en-US"/>
          </a:p>
        </p:txBody>
      </p:sp>
      <p:sp>
        <p:nvSpPr>
          <p:cNvPr id="44034"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lstStyle/>
              <a:p>
                <a:pPr lvl="0"/>
                <a:r>
                  <a:rPr lang="en-US" dirty="0" smtClean="0"/>
                  <a:t>Find </a:t>
                </a:r>
                <a:r>
                  <a:rPr lang="en-US" dirty="0"/>
                  <a:t>the area of the hexagon and subtract the area of the triangle.</a:t>
                </a:r>
              </a:p>
              <a:p>
                <a:pPr lvl="0"/>
                <a:endParaRPr lang="en-US" dirty="0" smtClean="0"/>
              </a:p>
              <a:p>
                <a:pPr lvl="0"/>
                <a:r>
                  <a:rPr lang="en-US" dirty="0" smtClean="0"/>
                  <a:t>Hexagon</a:t>
                </a:r>
                <a:r>
                  <a:rPr lang="en-US" dirty="0"/>
                  <a:t>: </a:t>
                </a:r>
                <a:endParaRPr lang="en-US" dirty="0" smtClean="0"/>
              </a:p>
              <a:p>
                <a:pPr lvl="0"/>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𝑠𝑖𝑑𝑒</m:t>
                      </m:r>
                      <m:r>
                        <a:rPr lang="en-US" b="0" i="1" smtClean="0">
                          <a:latin typeface="Cambria Math"/>
                        </a:rPr>
                        <m:t>=6</m:t>
                      </m:r>
                    </m:oMath>
                  </m:oMathPara>
                </a14:m>
                <a:endParaRPr lang="en-US" dirty="0" smtClean="0"/>
              </a:p>
              <a:p>
                <a:pPr lvl="0"/>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𝑐𝑒𝑛𝑡𝑟𝑎𝑙</m:t>
                      </m:r>
                      <m:r>
                        <a:rPr lang="en-US" b="0" i="1" smtClean="0">
                          <a:latin typeface="Cambria Math"/>
                        </a:rPr>
                        <m:t> </m:t>
                      </m:r>
                      <m:r>
                        <a:rPr lang="en-US" b="0" i="1" smtClean="0">
                          <a:latin typeface="Cambria Math"/>
                        </a:rPr>
                        <m:t>𝑎𝑛𝑔𝑙𝑒</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6</m:t>
                              </m:r>
                            </m:den>
                          </m:f>
                        </m:e>
                      </m:d>
                      <m:r>
                        <a:rPr lang="en-US" b="0" i="1" smtClean="0">
                          <a:latin typeface="Cambria Math"/>
                        </a:rPr>
                        <m:t>=30</m:t>
                      </m:r>
                    </m:oMath>
                  </m:oMathPara>
                </a14:m>
                <a:endParaRPr lang="en-US" dirty="0" smtClean="0"/>
              </a:p>
              <a:p>
                <a:pPr lvl="0"/>
                <a:r>
                  <a:rPr lang="en-US" dirty="0" smtClean="0"/>
                  <a:t>Apothem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6</m:t>
                        </m:r>
                      </m:num>
                      <m:den>
                        <m:r>
                          <a:rPr lang="en-US" b="0" i="1" smtClean="0">
                            <a:latin typeface="Cambria Math"/>
                          </a:rPr>
                          <m:t>𝑎</m:t>
                        </m:r>
                      </m:den>
                    </m:f>
                  </m:oMath>
                </a14:m>
                <a:endParaRPr lang="en-US" b="0"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=6</m:t>
                      </m:r>
                    </m:oMath>
                  </m:oMathPara>
                </a14:m>
                <a:endParaRPr lang="en-US" b="0"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=10.3923</m:t>
                      </m:r>
                    </m:oMath>
                  </m:oMathPara>
                </a14:m>
                <a:endParaRPr lang="en-US" dirty="0" smtClean="0"/>
              </a:p>
              <a:p>
                <a:pPr lvl="0"/>
                <a:r>
                  <a:rPr lang="en-US" dirty="0" smtClean="0"/>
                  <a:t>Area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12⋅6</m:t>
                        </m:r>
                      </m:e>
                    </m:d>
                    <m:d>
                      <m:dPr>
                        <m:ctrlPr>
                          <a:rPr lang="en-US" b="0" i="1" smtClean="0">
                            <a:latin typeface="Cambria Math" panose="02040503050406030204" pitchFamily="18" charset="0"/>
                          </a:rPr>
                        </m:ctrlPr>
                      </m:dPr>
                      <m:e>
                        <m:r>
                          <a:rPr lang="en-US" b="0" i="1" smtClean="0">
                            <a:latin typeface="Cambria Math"/>
                          </a:rPr>
                          <m:t>10.3923</m:t>
                        </m:r>
                      </m:e>
                    </m:d>
                    <m:r>
                      <a:rPr lang="en-US" b="0" i="1" smtClean="0">
                        <a:latin typeface="Cambria Math"/>
                      </a:rPr>
                      <m:t>=374.1230</m:t>
                    </m:r>
                  </m:oMath>
                </a14:m>
                <a:endParaRPr lang="en-US" dirty="0" smtClean="0"/>
              </a:p>
              <a:p>
                <a:pPr lvl="0"/>
                <a:endParaRPr lang="en-US" dirty="0" smtClean="0"/>
              </a:p>
              <a:p>
                <a:pPr lvl="0"/>
                <a:r>
                  <a:rPr lang="en-US" dirty="0" smtClean="0"/>
                  <a:t>Triangle</a:t>
                </a:r>
                <a:r>
                  <a:rPr lang="en-US" dirty="0"/>
                  <a:t>:  Find the length of the segment from the center to the vertex.  </a:t>
                </a:r>
              </a:p>
              <a:p>
                <a:pPr lvl="0"/>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6</m:t>
                          </m:r>
                        </m:num>
                        <m:den>
                          <m:r>
                            <a:rPr lang="en-US" b="0" i="1" smtClean="0">
                              <a:latin typeface="Cambria Math"/>
                            </a:rPr>
                            <m:t>𝑟</m:t>
                          </m:r>
                        </m:den>
                      </m:f>
                    </m:oMath>
                  </m:oMathPara>
                </a14:m>
                <a:endParaRPr lang="en-US"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𝑟</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=6</m:t>
                      </m:r>
                    </m:oMath>
                  </m:oMathPara>
                </a14:m>
                <a:endParaRPr lang="en-US" b="0"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=12</m:t>
                      </m:r>
                    </m:oMath>
                  </m:oMathPara>
                </a14:m>
                <a:endParaRPr lang="en-US" dirty="0" smtClean="0"/>
              </a:p>
              <a:p>
                <a:pPr lvl="0"/>
                <a:r>
                  <a:rPr lang="en-US" dirty="0" smtClean="0"/>
                  <a:t>Apothem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𝑎</m:t>
                            </m:r>
                          </m:e>
                          <m:sub>
                            <m:r>
                              <m:rPr>
                                <m:sty m:val="p"/>
                              </m:rPr>
                              <a:rPr lang="en-US" b="0" i="0" smtClean="0">
                                <a:latin typeface="Cambria Math"/>
                              </a:rPr>
                              <m:t>Δ</m:t>
                            </m:r>
                          </m:sub>
                        </m:sSub>
                      </m:num>
                      <m:den>
                        <m:r>
                          <a:rPr lang="en-US" b="0" i="1" smtClean="0">
                            <a:latin typeface="Cambria Math"/>
                          </a:rPr>
                          <m:t>12</m:t>
                        </m:r>
                      </m:den>
                    </m:f>
                  </m:oMath>
                </a14:m>
                <a:endParaRPr lang="en-US" b="0" dirty="0" smtClean="0"/>
              </a:p>
              <a:p>
                <a:pPr lvl="0"/>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m:rPr>
                              <m:sty m:val="p"/>
                            </m:rPr>
                            <a:rPr lang="en-US" b="0" i="0" smtClean="0">
                              <a:latin typeface="Cambria Math"/>
                            </a:rPr>
                            <m:t>Δ</m:t>
                          </m:r>
                        </m:sub>
                      </m:sSub>
                      <m:r>
                        <a:rPr lang="en-US" b="0" i="1" smtClean="0">
                          <a:latin typeface="Cambria Math"/>
                        </a:rPr>
                        <m:t>=6</m:t>
                      </m:r>
                    </m:oMath>
                  </m:oMathPara>
                </a14:m>
                <a:endParaRPr lang="en-US" dirty="0" smtClean="0"/>
              </a:p>
              <a:p>
                <a:pPr lvl="0"/>
                <a:r>
                  <a:rPr lang="en-US" dirty="0" smtClean="0"/>
                  <a:t>Side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𝑥</m:t>
                        </m:r>
                      </m:num>
                      <m:den>
                        <m:r>
                          <a:rPr lang="en-US" b="0" i="1" smtClean="0">
                            <a:latin typeface="Cambria Math"/>
                          </a:rPr>
                          <m:t>12</m:t>
                        </m:r>
                      </m:den>
                    </m:f>
                  </m:oMath>
                </a14:m>
                <a:endParaRPr lang="en-US" b="0"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=10.3923</m:t>
                      </m:r>
                    </m:oMath>
                  </m:oMathPara>
                </a14:m>
                <a:endParaRPr lang="en-US" b="0" dirty="0" smtClean="0"/>
              </a:p>
              <a:p>
                <a:pPr lvl="0"/>
                <a14:m>
                  <m:oMathPara xmlns:m="http://schemas.openxmlformats.org/officeDocument/2006/math">
                    <m:oMathParaPr>
                      <m:jc m:val="centerGroup"/>
                    </m:oMathParaPr>
                    <m:oMath xmlns:m="http://schemas.openxmlformats.org/officeDocument/2006/math">
                      <m:r>
                        <a:rPr lang="en-US" b="0" i="1" smtClean="0">
                          <a:latin typeface="Cambria Math"/>
                        </a:rPr>
                        <m:t>𝑠</m:t>
                      </m:r>
                      <m:r>
                        <a:rPr lang="en-US" b="0" i="1" smtClean="0">
                          <a:latin typeface="Cambria Math"/>
                        </a:rPr>
                        <m:t>=20.7846</m:t>
                      </m:r>
                    </m:oMath>
                  </m:oMathPara>
                </a14:m>
                <a:endParaRPr lang="en-US" dirty="0" smtClean="0"/>
              </a:p>
              <a:p>
                <a:pPr lvl="0"/>
                <a:r>
                  <a:rPr lang="en-US" dirty="0" smtClean="0"/>
                  <a:t>Area		</a:t>
                </a:r>
                <a14:m>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20.7846⋅3</m:t>
                        </m:r>
                      </m:e>
                    </m:d>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=187.0615</m:t>
                    </m:r>
                  </m:oMath>
                </a14:m>
                <a:endParaRPr lang="en-US" dirty="0" smtClean="0"/>
              </a:p>
              <a:p>
                <a:pPr lvl="0"/>
                <a:endParaRPr lang="en-US" dirty="0" smtClean="0"/>
              </a:p>
              <a:p>
                <a:pPr lvl="0"/>
                <a:r>
                  <a:rPr lang="en-US" dirty="0" smtClean="0"/>
                  <a:t>Subtract </a:t>
                </a:r>
                <a:r>
                  <a:rPr lang="en-US" dirty="0"/>
                  <a:t>the areas </a:t>
                </a:r>
                <a:r>
                  <a:rPr lang="en-US" dirty="0">
                    <a:sym typeface="Wingdings" pitchFamily="2" charset="2"/>
                  </a:rPr>
                  <a:t></a:t>
                </a:r>
                <a:r>
                  <a:rPr lang="en-US" dirty="0"/>
                  <a:t> </a:t>
                </a:r>
                <a:r>
                  <a:rPr lang="en-US" dirty="0" smtClean="0"/>
                  <a:t>374.12 </a:t>
                </a:r>
                <a:r>
                  <a:rPr lang="en-US" dirty="0"/>
                  <a:t>– </a:t>
                </a:r>
                <a:r>
                  <a:rPr lang="en-US" dirty="0" smtClean="0"/>
                  <a:t>187.06 </a:t>
                </a:r>
                <a:r>
                  <a:rPr lang="en-US" dirty="0"/>
                  <a:t>= </a:t>
                </a:r>
                <a:r>
                  <a:rPr lang="en-US" dirty="0" smtClean="0"/>
                  <a:t>187.06</a:t>
                </a:r>
                <a:endParaRPr lang="en-US" dirty="0"/>
              </a:p>
            </p:txBody>
          </p:sp>
        </mc:Choice>
        <mc:Fallback xmlns="">
          <p:sp>
            <p:nvSpPr>
              <p:cNvPr id="44035" name="Rectangle 3"/>
              <p:cNvSpPr>
                <a:spLocks noGrp="1" noChangeArrowheads="1"/>
              </p:cNvSpPr>
              <p:nvPr>
                <p:ph type="body" idx="1"/>
              </p:nvPr>
            </p:nvSpPr>
            <p:spPr/>
            <p:txBody>
              <a:bodyPr/>
              <a:lstStyle/>
              <a:p>
                <a:pPr lvl="0"/>
                <a:r>
                  <a:rPr lang="en-US" dirty="0" smtClean="0"/>
                  <a:t>Find </a:t>
                </a:r>
                <a:r>
                  <a:rPr lang="en-US" dirty="0"/>
                  <a:t>the area of the hexagon and subtract the area of the triangle.</a:t>
                </a:r>
              </a:p>
              <a:p>
                <a:pPr lvl="0"/>
                <a:endParaRPr lang="en-US" dirty="0" smtClean="0"/>
              </a:p>
              <a:p>
                <a:pPr lvl="0"/>
                <a:r>
                  <a:rPr lang="en-US" dirty="0" smtClean="0"/>
                  <a:t>Hexagon</a:t>
                </a:r>
                <a:r>
                  <a:rPr lang="en-US" dirty="0"/>
                  <a:t>: </a:t>
                </a:r>
                <a:endParaRPr lang="en-US" dirty="0" smtClean="0"/>
              </a:p>
              <a:p>
                <a:pPr lvl="0"/>
                <a:r>
                  <a:rPr lang="en-US" b="0" i="0" smtClean="0">
                    <a:latin typeface="Cambria Math"/>
                  </a:rPr>
                  <a:t>1/2 𝑠𝑖𝑑𝑒=6</a:t>
                </a:r>
                <a:endParaRPr lang="en-US" dirty="0" smtClean="0"/>
              </a:p>
              <a:p>
                <a:pPr lvl="0"/>
                <a:r>
                  <a:rPr lang="en-US" b="0" i="0" smtClean="0">
                    <a:latin typeface="Cambria Math"/>
                  </a:rPr>
                  <a:t>1/2 𝑐𝑒𝑛𝑡𝑟𝑎𝑙 𝑎𝑛𝑔𝑙𝑒=1/2 (360/6)=30</a:t>
                </a:r>
                <a:endParaRPr lang="en-US" dirty="0" smtClean="0"/>
              </a:p>
              <a:p>
                <a:pPr lvl="0"/>
                <a:r>
                  <a:rPr lang="en-US" dirty="0" smtClean="0"/>
                  <a:t>Apothem		</a:t>
                </a:r>
                <a:r>
                  <a:rPr lang="en-US" b="0" i="0" smtClean="0">
                    <a:latin typeface="Cambria Math"/>
                  </a:rPr>
                  <a:t>tan⁡30=6/𝑎</a:t>
                </a:r>
                <a:endParaRPr lang="en-US" b="0" dirty="0" smtClean="0"/>
              </a:p>
              <a:p>
                <a:pPr lvl="0"/>
                <a:r>
                  <a:rPr lang="en-US" b="0" i="0" smtClean="0">
                    <a:latin typeface="Cambria Math"/>
                  </a:rPr>
                  <a:t>𝑎⋅tan⁡30=6</a:t>
                </a:r>
                <a:endParaRPr lang="en-US" b="0" dirty="0" smtClean="0"/>
              </a:p>
              <a:p>
                <a:pPr lvl="0"/>
                <a:r>
                  <a:rPr lang="en-US" b="0" i="0" smtClean="0">
                    <a:latin typeface="Cambria Math"/>
                  </a:rPr>
                  <a:t>𝑎=10.3923</a:t>
                </a:r>
                <a:endParaRPr lang="en-US" dirty="0" smtClean="0"/>
              </a:p>
              <a:p>
                <a:pPr lvl="0"/>
                <a:r>
                  <a:rPr lang="en-US" dirty="0" smtClean="0"/>
                  <a:t>Area		</a:t>
                </a:r>
                <a:r>
                  <a:rPr lang="en-US" b="0" i="0" smtClean="0">
                    <a:latin typeface="Cambria Math"/>
                  </a:rPr>
                  <a:t>1/2 (12⋅6)(10.3923)=374.1230</a:t>
                </a:r>
                <a:endParaRPr lang="en-US" dirty="0" smtClean="0"/>
              </a:p>
              <a:p>
                <a:pPr lvl="0"/>
                <a:endParaRPr lang="en-US" dirty="0" smtClean="0"/>
              </a:p>
              <a:p>
                <a:pPr lvl="0"/>
                <a:r>
                  <a:rPr lang="en-US" dirty="0" smtClean="0"/>
                  <a:t>Triangle</a:t>
                </a:r>
                <a:r>
                  <a:rPr lang="en-US" dirty="0"/>
                  <a:t>:  Find the length of the segment from the center to the vertex.  </a:t>
                </a:r>
              </a:p>
              <a:p>
                <a:pPr lvl="0"/>
                <a:r>
                  <a:rPr lang="en-US" b="0" i="0" smtClean="0">
                    <a:latin typeface="Cambria Math"/>
                  </a:rPr>
                  <a:t>sin⁡30=6/𝑟</a:t>
                </a:r>
                <a:endParaRPr lang="en-US" dirty="0" smtClean="0"/>
              </a:p>
              <a:p>
                <a:pPr lvl="0"/>
                <a:r>
                  <a:rPr lang="en-US" b="0" i="0" smtClean="0">
                    <a:latin typeface="Cambria Math"/>
                  </a:rPr>
                  <a:t>𝑟 sin⁡30=6</a:t>
                </a:r>
                <a:endParaRPr lang="en-US" b="0" dirty="0" smtClean="0"/>
              </a:p>
              <a:p>
                <a:pPr lvl="0"/>
                <a:r>
                  <a:rPr lang="en-US" b="0" i="0" smtClean="0">
                    <a:latin typeface="Cambria Math"/>
                  </a:rPr>
                  <a:t>𝑟=12</a:t>
                </a:r>
                <a:endParaRPr lang="en-US" dirty="0" smtClean="0"/>
              </a:p>
              <a:p>
                <a:pPr lvl="0"/>
                <a:r>
                  <a:rPr lang="en-US" dirty="0" smtClean="0"/>
                  <a:t>Apothem 		</a:t>
                </a:r>
                <a:r>
                  <a:rPr lang="en-US" b="0" i="0" smtClean="0">
                    <a:latin typeface="Cambria Math"/>
                  </a:rPr>
                  <a:t>sin⁡30=𝑎_Δ/12</a:t>
                </a:r>
                <a:endParaRPr lang="en-US" b="0" dirty="0" smtClean="0"/>
              </a:p>
              <a:p>
                <a:pPr lvl="0"/>
                <a:r>
                  <a:rPr lang="en-US" b="0" i="0" smtClean="0">
                    <a:latin typeface="Cambria Math"/>
                  </a:rPr>
                  <a:t>𝑎_Δ=6</a:t>
                </a:r>
                <a:endParaRPr lang="en-US" dirty="0" smtClean="0"/>
              </a:p>
              <a:p>
                <a:pPr lvl="0"/>
                <a:r>
                  <a:rPr lang="en-US" dirty="0" smtClean="0"/>
                  <a:t>Side		</a:t>
                </a:r>
                <a:r>
                  <a:rPr lang="en-US" b="0" i="0" smtClean="0">
                    <a:latin typeface="Cambria Math"/>
                  </a:rPr>
                  <a:t>cos⁡30=𝑥/12</a:t>
                </a:r>
                <a:endParaRPr lang="en-US" b="0" dirty="0" smtClean="0"/>
              </a:p>
              <a:p>
                <a:pPr lvl="0"/>
                <a:r>
                  <a:rPr lang="en-US" b="0" i="0" smtClean="0">
                    <a:latin typeface="Cambria Math"/>
                  </a:rPr>
                  <a:t>𝑥=10.3923</a:t>
                </a:r>
                <a:endParaRPr lang="en-US" b="0" dirty="0" smtClean="0"/>
              </a:p>
              <a:p>
                <a:pPr lvl="0"/>
                <a:r>
                  <a:rPr lang="en-US" b="0" i="0" smtClean="0">
                    <a:latin typeface="Cambria Math"/>
                  </a:rPr>
                  <a:t>𝑠=20.7846</a:t>
                </a:r>
                <a:endParaRPr lang="en-US" dirty="0" smtClean="0"/>
              </a:p>
              <a:p>
                <a:pPr lvl="0"/>
                <a:r>
                  <a:rPr lang="en-US" dirty="0" smtClean="0"/>
                  <a:t>Area		</a:t>
                </a:r>
                <a:r>
                  <a:rPr lang="en-US" b="0" i="0" smtClean="0">
                    <a:latin typeface="Cambria Math"/>
                  </a:rPr>
                  <a:t>𝐴=1/2 (20.7846⋅3)(6)=187.0615</a:t>
                </a:r>
                <a:endParaRPr lang="en-US" dirty="0" smtClean="0"/>
              </a:p>
              <a:p>
                <a:pPr lvl="0"/>
                <a:endParaRPr lang="en-US" dirty="0" smtClean="0"/>
              </a:p>
              <a:p>
                <a:pPr lvl="0"/>
                <a:r>
                  <a:rPr lang="en-US" dirty="0" smtClean="0"/>
                  <a:t>Subtract </a:t>
                </a:r>
                <a:r>
                  <a:rPr lang="en-US" dirty="0"/>
                  <a:t>the areas </a:t>
                </a:r>
                <a:r>
                  <a:rPr lang="en-US" dirty="0">
                    <a:sym typeface="Wingdings" pitchFamily="2" charset="2"/>
                  </a:rPr>
                  <a:t></a:t>
                </a:r>
                <a:r>
                  <a:rPr lang="en-US" dirty="0"/>
                  <a:t> </a:t>
                </a:r>
                <a:r>
                  <a:rPr lang="en-US" dirty="0" smtClean="0"/>
                  <a:t>374.12 </a:t>
                </a:r>
                <a:r>
                  <a:rPr lang="en-US" dirty="0"/>
                  <a:t>– </a:t>
                </a:r>
                <a:r>
                  <a:rPr lang="en-US" dirty="0" smtClean="0"/>
                  <a:t>187.06 </a:t>
                </a:r>
                <a:r>
                  <a:rPr lang="en-US" dirty="0"/>
                  <a:t>= </a:t>
                </a:r>
                <a:r>
                  <a:rPr lang="en-US" dirty="0" smtClean="0"/>
                  <a:t>187.06</a:t>
                </a:r>
                <a:endParaRPr lang="en-US" dirty="0"/>
              </a:p>
            </p:txBody>
          </p:sp>
        </mc:Fallback>
      </mc:AlternateContent>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32</a:t>
            </a:fld>
            <a:endParaRPr lang="en-US"/>
          </a:p>
        </p:txBody>
      </p:sp>
    </p:spTree>
    <p:extLst>
      <p:ext uri="{BB962C8B-B14F-4D97-AF65-F5344CB8AC3E}">
        <p14:creationId xmlns:p14="http://schemas.microsoft.com/office/powerpoint/2010/main" val="240005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33</a:t>
            </a:fld>
            <a:endParaRPr lang="en-US"/>
          </a:p>
        </p:txBody>
      </p:sp>
    </p:spTree>
    <p:extLst>
      <p:ext uri="{BB962C8B-B14F-4D97-AF65-F5344CB8AC3E}">
        <p14:creationId xmlns:p14="http://schemas.microsoft.com/office/powerpoint/2010/main" val="3416025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34</a:t>
            </a:fld>
            <a:endParaRPr lang="en-US"/>
          </a:p>
        </p:txBody>
      </p:sp>
    </p:spTree>
    <p:extLst>
      <p:ext uri="{BB962C8B-B14F-4D97-AF65-F5344CB8AC3E}">
        <p14:creationId xmlns:p14="http://schemas.microsoft.com/office/powerpoint/2010/main" val="4021678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35</a:t>
            </a:fld>
            <a:endParaRPr lang="en-US"/>
          </a:p>
        </p:txBody>
      </p:sp>
    </p:spTree>
    <p:extLst>
      <p:ext uri="{BB962C8B-B14F-4D97-AF65-F5344CB8AC3E}">
        <p14:creationId xmlns:p14="http://schemas.microsoft.com/office/powerpoint/2010/main" val="133852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2EC58-655A-4AE7-AA66-76D4929DCED6}" type="slidenum">
              <a:rPr lang="en-US"/>
              <a:pPr/>
              <a:t>36</a:t>
            </a:fld>
            <a:endParaRPr lang="en-US"/>
          </a:p>
        </p:txBody>
      </p:sp>
      <p:sp>
        <p:nvSpPr>
          <p:cNvPr id="53250" name="Rectangle 2"/>
          <p:cNvSpPr>
            <a:spLocks noGrp="1" noRot="1" noChangeAspect="1" noChangeArrowheads="1" noTextEdit="1"/>
          </p:cNvSpPr>
          <p:nvPr>
            <p:ph type="sldImg"/>
          </p:nvPr>
        </p:nvSpPr>
        <p:spPr>
          <a:xfrm>
            <a:off x="330200" y="696913"/>
            <a:ext cx="6197600" cy="3486150"/>
          </a:xfrm>
          <a:ln/>
        </p:spPr>
      </p:sp>
      <p:sp>
        <p:nvSpPr>
          <p:cNvPr id="53251" name="Rectangle 3"/>
          <p:cNvSpPr>
            <a:spLocks noGrp="1" noChangeArrowheads="1"/>
          </p:cNvSpPr>
          <p:nvPr>
            <p:ph type="body" idx="1"/>
          </p:nvPr>
        </p:nvSpPr>
        <p:spPr/>
        <p:txBody>
          <a:bodyPr/>
          <a:lstStyle/>
          <a:p>
            <a:pPr lvl="0"/>
            <a:r>
              <a:rPr lang="en-US" dirty="0" smtClean="0"/>
              <a:t>Area </a:t>
            </a:r>
            <a:r>
              <a:rPr lang="en-US" dirty="0"/>
              <a:t>of A = </a:t>
            </a:r>
            <a:r>
              <a:rPr lang="en-US" dirty="0">
                <a:sym typeface="Symbol" pitchFamily="18" charset="2"/>
              </a:rPr>
              <a:t></a:t>
            </a:r>
            <a:r>
              <a:rPr lang="en-US" dirty="0"/>
              <a:t>2</a:t>
            </a:r>
            <a:r>
              <a:rPr lang="en-US" baseline="30000" dirty="0"/>
              <a:t>2</a:t>
            </a:r>
            <a:r>
              <a:rPr lang="en-US" dirty="0"/>
              <a:t> = 12.566</a:t>
            </a:r>
          </a:p>
          <a:p>
            <a:pPr lvl="0"/>
            <a:r>
              <a:rPr lang="en-US" dirty="0"/>
              <a:t>Area of B = </a:t>
            </a:r>
            <a:r>
              <a:rPr lang="en-US" dirty="0">
                <a:sym typeface="Symbol" pitchFamily="18" charset="2"/>
              </a:rPr>
              <a:t></a:t>
            </a:r>
            <a:r>
              <a:rPr lang="en-US" dirty="0"/>
              <a:t>5</a:t>
            </a:r>
            <a:r>
              <a:rPr lang="en-US" baseline="30000" dirty="0"/>
              <a:t>2</a:t>
            </a:r>
            <a:r>
              <a:rPr lang="en-US" dirty="0"/>
              <a:t> – 12.566 = 65.974</a:t>
            </a:r>
          </a:p>
          <a:p>
            <a:pPr lvl="0"/>
            <a:r>
              <a:rPr lang="en-US" dirty="0"/>
              <a:t>Area of C = </a:t>
            </a:r>
            <a:r>
              <a:rPr lang="en-US" dirty="0">
                <a:sym typeface="Symbol" pitchFamily="18" charset="2"/>
              </a:rPr>
              <a:t></a:t>
            </a:r>
            <a:r>
              <a:rPr lang="en-US" dirty="0"/>
              <a:t>10</a:t>
            </a:r>
            <a:r>
              <a:rPr lang="en-US" baseline="30000" dirty="0"/>
              <a:t>2</a:t>
            </a:r>
            <a:r>
              <a:rPr lang="en-US" dirty="0"/>
              <a:t> – </a:t>
            </a:r>
            <a:r>
              <a:rPr lang="en-US" dirty="0">
                <a:sym typeface="Symbol" pitchFamily="18" charset="2"/>
              </a:rPr>
              <a:t></a:t>
            </a:r>
            <a:r>
              <a:rPr lang="en-US" dirty="0"/>
              <a:t>52 = 235.619</a:t>
            </a:r>
          </a:p>
          <a:p>
            <a:pPr lvl="0"/>
            <a:r>
              <a:rPr lang="en-US" dirty="0"/>
              <a:t>Area of Board = </a:t>
            </a:r>
            <a:r>
              <a:rPr lang="en-US" dirty="0">
                <a:sym typeface="Symbol" pitchFamily="18" charset="2"/>
              </a:rPr>
              <a:t></a:t>
            </a:r>
            <a:r>
              <a:rPr lang="en-US" dirty="0"/>
              <a:t>10</a:t>
            </a:r>
            <a:r>
              <a:rPr lang="en-US" baseline="30000" dirty="0"/>
              <a:t>2</a:t>
            </a:r>
            <a:r>
              <a:rPr lang="en-US" dirty="0"/>
              <a:t> = 314.159</a:t>
            </a:r>
          </a:p>
          <a:p>
            <a:pPr lvl="0"/>
            <a:r>
              <a:rPr lang="en-US" dirty="0"/>
              <a:t>P(A) = 12.566/314.159 = .040 = 4%</a:t>
            </a:r>
          </a:p>
          <a:p>
            <a:pPr lvl="0"/>
            <a:r>
              <a:rPr lang="en-US" dirty="0"/>
              <a:t>P(B) = 65.974/314.159 = .21 = 21%</a:t>
            </a:r>
          </a:p>
          <a:p>
            <a:pPr lvl="0"/>
            <a:r>
              <a:rPr lang="en-US" dirty="0"/>
              <a:t>P(C) = 235.619/314.159 = .75 = 75%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37</a:t>
            </a:fld>
            <a:endParaRPr lang="en-US"/>
          </a:p>
        </p:txBody>
      </p:sp>
    </p:spTree>
    <p:extLst>
      <p:ext uri="{BB962C8B-B14F-4D97-AF65-F5344CB8AC3E}">
        <p14:creationId xmlns:p14="http://schemas.microsoft.com/office/powerpoint/2010/main" val="3204131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38</a:t>
            </a:fld>
            <a:endParaRPr lang="en-US"/>
          </a:p>
        </p:txBody>
      </p:sp>
    </p:spTree>
    <p:extLst>
      <p:ext uri="{BB962C8B-B14F-4D97-AF65-F5344CB8AC3E}">
        <p14:creationId xmlns:p14="http://schemas.microsoft.com/office/powerpoint/2010/main" val="2048235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39</a:t>
            </a:fld>
            <a:endParaRPr lang="en-US"/>
          </a:p>
        </p:txBody>
      </p:sp>
    </p:spTree>
    <p:extLst>
      <p:ext uri="{BB962C8B-B14F-4D97-AF65-F5344CB8AC3E}">
        <p14:creationId xmlns:p14="http://schemas.microsoft.com/office/powerpoint/2010/main" val="372106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dirty="0" smtClean="0">
                          <a:latin typeface="Cambria Math"/>
                        </a:rPr>
                        <m:t>P</m:t>
                      </m:r>
                      <m:r>
                        <a:rPr lang="en-US" dirty="0" smtClean="0">
                          <a:latin typeface="Cambria Math"/>
                        </a:rPr>
                        <m:t>=17+10</m:t>
                      </m:r>
                      <m:r>
                        <a:rPr lang="en-US" baseline="0" dirty="0" smtClean="0">
                          <a:latin typeface="Cambria Math"/>
                        </a:rPr>
                        <m:t>+21=48</m:t>
                      </m:r>
                    </m:oMath>
                  </m:oMathPara>
                </a14:m>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21</m:t>
                          </m:r>
                        </m:e>
                      </m:d>
                      <m:d>
                        <m:dPr>
                          <m:ctrlPr>
                            <a:rPr lang="en-US" b="0" i="1" baseline="0" smtClean="0">
                              <a:latin typeface="Cambria Math" panose="02040503050406030204" pitchFamily="18" charset="0"/>
                            </a:rPr>
                          </m:ctrlPr>
                        </m:dPr>
                        <m:e>
                          <m:r>
                            <a:rPr lang="en-US" b="0" i="1" baseline="0" smtClean="0">
                              <a:latin typeface="Cambria Math"/>
                            </a:rPr>
                            <m:t>8</m:t>
                          </m:r>
                        </m:e>
                      </m:d>
                      <m:r>
                        <a:rPr lang="en-US" b="0" i="1" baseline="0" smtClean="0">
                          <a:latin typeface="Cambria Math"/>
                        </a:rPr>
                        <m:t>=84</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𝑃</m:t>
                      </m:r>
                      <m:r>
                        <a:rPr lang="en-US" b="0" i="1" baseline="0" smtClean="0">
                          <a:latin typeface="Cambria Math"/>
                        </a:rPr>
                        <m:t>=20+30+20+30=100</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=30</m:t>
                      </m:r>
                      <m:d>
                        <m:dPr>
                          <m:ctrlPr>
                            <a:rPr lang="en-US" b="0" i="1" baseline="0" smtClean="0">
                              <a:latin typeface="Cambria Math" panose="02040503050406030204" pitchFamily="18" charset="0"/>
                            </a:rPr>
                          </m:ctrlPr>
                        </m:dPr>
                        <m:e>
                          <m:r>
                            <a:rPr lang="en-US" b="0" i="1" baseline="0" smtClean="0">
                              <a:latin typeface="Cambria Math"/>
                            </a:rPr>
                            <m:t>20</m:t>
                          </m:r>
                        </m:e>
                      </m:d>
                      <m:r>
                        <a:rPr lang="en-US" b="0" i="1" baseline="0" smtClean="0">
                          <a:latin typeface="Cambria Math"/>
                        </a:rPr>
                        <m:t>=600</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𝑎</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𝑐</m:t>
                          </m:r>
                        </m:e>
                        <m:sup>
                          <m:r>
                            <a:rPr lang="en-US" b="0" i="1" baseline="0" smtClean="0">
                              <a:latin typeface="Cambria Math"/>
                            </a:rPr>
                            <m:t>2</m:t>
                          </m:r>
                        </m:sup>
                      </m:sSup>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5</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13</m:t>
                          </m:r>
                        </m:e>
                        <m:sup>
                          <m:r>
                            <a:rPr lang="en-US" b="0" i="1" baseline="0" smtClean="0">
                              <a:latin typeface="Cambria Math"/>
                            </a:rPr>
                            <m:t>2</m:t>
                          </m:r>
                        </m:sup>
                      </m:sSup>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25+</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=169</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=144</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𝑏</m:t>
                      </m:r>
                      <m:r>
                        <a:rPr lang="en-US" b="0" i="1" baseline="0" smtClean="0">
                          <a:latin typeface="Cambria Math"/>
                        </a:rPr>
                        <m:t>=12</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𝑃</m:t>
                      </m:r>
                      <m:r>
                        <a:rPr lang="en-US" b="0" i="1" baseline="0" smtClean="0">
                          <a:latin typeface="Cambria Math"/>
                        </a:rPr>
                        <m:t>=5+12+13=30</m:t>
                      </m:r>
                    </m:oMath>
                  </m:oMathPara>
                </a14:m>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5</m:t>
                          </m:r>
                        </m:e>
                      </m:d>
                      <m:d>
                        <m:dPr>
                          <m:ctrlPr>
                            <a:rPr lang="en-US" b="0" i="1" baseline="0" smtClean="0">
                              <a:latin typeface="Cambria Math" panose="02040503050406030204" pitchFamily="18" charset="0"/>
                            </a:rPr>
                          </m:ctrlPr>
                        </m:dPr>
                        <m:e>
                          <m:r>
                            <a:rPr lang="en-US" b="0" i="1" baseline="0" smtClean="0">
                              <a:latin typeface="Cambria Math"/>
                            </a:rPr>
                            <m:t>12</m:t>
                          </m:r>
                        </m:e>
                      </m:d>
                      <m:r>
                        <a:rPr lang="en-US" b="0" i="1" baseline="0" smtClean="0">
                          <a:latin typeface="Cambria Math"/>
                        </a:rPr>
                        <m:t>=30</m:t>
                      </m:r>
                    </m:oMath>
                  </m:oMathPara>
                </a14:m>
                <a:endParaRPr lang="en-US" baseline="0" dirty="0"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P</a:t>
                </a:r>
                <a:r>
                  <a:rPr lang="en-US" i="0" dirty="0" smtClean="0">
                    <a:latin typeface="Cambria Math"/>
                  </a:rPr>
                  <a:t>=17+10</a:t>
                </a:r>
                <a:r>
                  <a:rPr lang="en-US" i="0" baseline="0" dirty="0" smtClean="0">
                    <a:latin typeface="Cambria Math"/>
                  </a:rPr>
                  <a:t>+21=48</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(21)(8)=84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𝑃=20+30+20+30=100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𝐴=30(20)=600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𝑎^2+𝑏^2=𝑐^2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5^2+𝑏^2=〖13〗^2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25+𝑏^2=169</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𝑏^2=144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𝑏=12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𝑃=5+12+13=30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(5)(12)=30</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5</a:t>
            </a:fld>
            <a:endParaRPr lang="en-US"/>
          </a:p>
        </p:txBody>
      </p:sp>
    </p:spTree>
    <p:extLst>
      <p:ext uri="{BB962C8B-B14F-4D97-AF65-F5344CB8AC3E}">
        <p14:creationId xmlns:p14="http://schemas.microsoft.com/office/powerpoint/2010/main" val="31095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𝑏h</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153=</m:t>
                      </m:r>
                      <m:r>
                        <a:rPr lang="en-US" b="0" i="1" smtClean="0">
                          <a:latin typeface="Cambria Math"/>
                        </a:rPr>
                        <m:t>𝑏</m:t>
                      </m:r>
                      <m:r>
                        <a:rPr lang="en-US" b="0" i="1" smtClean="0">
                          <a:latin typeface="Cambria Math"/>
                        </a:rPr>
                        <m:t>17</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=9</m:t>
                      </m:r>
                    </m:oMath>
                  </m:oMathPara>
                </a14:m>
                <a:endParaRPr lang="en-US" b="0" dirty="0" smtClean="0"/>
              </a:p>
              <a:p>
                <a:endParaRPr lang="en-US" dirty="0" smtClean="0"/>
              </a:p>
              <a:p>
                <a:r>
                  <a:rPr lang="en-US" dirty="0" smtClean="0"/>
                  <a:t>Length of right rectangle</a:t>
                </a:r>
                <a:r>
                  <a:rPr lang="en-US" baseline="0" dirty="0" smtClean="0"/>
                  <a:t> is 6</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=7</m:t>
                      </m:r>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=60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𝐴=𝑏ℎ</a:t>
                </a:r>
                <a:endParaRPr lang="en-US" b="0" dirty="0" smtClean="0"/>
              </a:p>
              <a:p>
                <a:r>
                  <a:rPr lang="en-US" b="0" i="0" smtClean="0">
                    <a:latin typeface="Cambria Math"/>
                  </a:rPr>
                  <a:t>153=𝑏17</a:t>
                </a:r>
                <a:endParaRPr lang="en-US" b="0" dirty="0" smtClean="0"/>
              </a:p>
              <a:p>
                <a:r>
                  <a:rPr lang="en-US" b="0" i="0" smtClean="0">
                    <a:latin typeface="Cambria Math"/>
                  </a:rPr>
                  <a:t>𝑏=9</a:t>
                </a:r>
                <a:endParaRPr lang="en-US" b="0" dirty="0" smtClean="0"/>
              </a:p>
              <a:p>
                <a:endParaRPr lang="en-US" dirty="0" smtClean="0"/>
              </a:p>
              <a:p>
                <a:r>
                  <a:rPr lang="en-US" dirty="0" smtClean="0"/>
                  <a:t>Length of right rectangle</a:t>
                </a:r>
                <a:r>
                  <a:rPr lang="en-US" baseline="0" dirty="0" smtClean="0"/>
                  <a:t> is 6</a:t>
                </a:r>
              </a:p>
              <a:p>
                <a:r>
                  <a:rPr lang="en-US" b="0" i="0" smtClean="0">
                    <a:latin typeface="Cambria Math"/>
                  </a:rPr>
                  <a:t>𝐴=7(6)+3(6)=60</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6</a:t>
            </a:fld>
            <a:endParaRPr lang="en-US"/>
          </a:p>
        </p:txBody>
      </p:sp>
    </p:spTree>
    <p:extLst>
      <p:ext uri="{BB962C8B-B14F-4D97-AF65-F5344CB8AC3E}">
        <p14:creationId xmlns:p14="http://schemas.microsoft.com/office/powerpoint/2010/main" val="339175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7</a:t>
            </a:fld>
            <a:endParaRPr lang="en-US"/>
          </a:p>
        </p:txBody>
      </p:sp>
    </p:spTree>
    <p:extLst>
      <p:ext uri="{BB962C8B-B14F-4D97-AF65-F5344CB8AC3E}">
        <p14:creationId xmlns:p14="http://schemas.microsoft.com/office/powerpoint/2010/main" val="229325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Trapezoid</a:t>
                </a:r>
                <a:r>
                  <a:rPr lang="en-US" baseline="0" dirty="0" smtClean="0"/>
                  <a:t> is a triangle + parallelogram</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m:t>
                      </m:r>
                      <m:r>
                        <a:rPr lang="en-US" b="0" i="1" smtClean="0">
                          <a:latin typeface="Cambria Math"/>
                        </a:rPr>
                        <m:t>h</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h</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h</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e>
                      </m:d>
                    </m:oMath>
                  </m:oMathPara>
                </a14:m>
                <a:endParaRPr lang="en-US" b="0" dirty="0" smtClean="0"/>
              </a:p>
              <a:p>
                <a:endParaRPr lang="en-US" dirty="0" smtClean="0"/>
              </a:p>
              <a:p>
                <a:r>
                  <a:rPr lang="en-US" dirty="0" smtClean="0"/>
                  <a:t>Rhombus is four small triangles</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e>
                      </m:d>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8</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Trapezoid</a:t>
                </a:r>
                <a:r>
                  <a:rPr lang="en-US" baseline="0" dirty="0" smtClean="0"/>
                  <a:t> is a triangle + parallelogram</a:t>
                </a:r>
              </a:p>
              <a:p>
                <a:r>
                  <a:rPr lang="en-US" b="0" i="0" smtClean="0">
                    <a:latin typeface="Cambria Math"/>
                  </a:rPr>
                  <a:t>𝐴=1/2(𝑏_2−𝑏_1)ℎ+𝑏_1 ℎ</a:t>
                </a:r>
                <a:endParaRPr lang="en-US" dirty="0" smtClean="0"/>
              </a:p>
              <a:p>
                <a:r>
                  <a:rPr lang="en-US" b="0" i="0" smtClean="0">
                    <a:latin typeface="Cambria Math"/>
                  </a:rPr>
                  <a:t>𝐴=1/2 𝑏_2 ℎ−1/2 𝑏_1 ℎ+𝑏_1 ℎ</a:t>
                </a:r>
                <a:endParaRPr lang="en-US" b="0" dirty="0" smtClean="0"/>
              </a:p>
              <a:p>
                <a:r>
                  <a:rPr lang="en-US" b="0" i="0" smtClean="0">
                    <a:latin typeface="Cambria Math"/>
                  </a:rPr>
                  <a:t>𝐴=1/2 𝑏_2 ℎ+1/2 𝑏_1 ℎ</a:t>
                </a:r>
                <a:endParaRPr lang="en-US" b="0" dirty="0" smtClean="0"/>
              </a:p>
              <a:p>
                <a:r>
                  <a:rPr lang="en-US" b="0" i="0" smtClean="0">
                    <a:latin typeface="Cambria Math"/>
                  </a:rPr>
                  <a:t>𝐴=1/2 ℎ(𝑏_1+𝑏_2 )</a:t>
                </a:r>
                <a:endParaRPr lang="en-US" b="0" dirty="0" smtClean="0"/>
              </a:p>
              <a:p>
                <a:endParaRPr lang="en-US" dirty="0" smtClean="0"/>
              </a:p>
              <a:p>
                <a:r>
                  <a:rPr lang="en-US" dirty="0" smtClean="0"/>
                  <a:t>Rhombus is four small triangles</a:t>
                </a:r>
              </a:p>
              <a:p>
                <a:r>
                  <a:rPr lang="en-US" b="0" i="0" smtClean="0">
                    <a:latin typeface="Cambria Math"/>
                  </a:rPr>
                  <a:t>𝐴=4(1/2 (1/2 𝑑_1 )(1/2 𝑑_2 ))</a:t>
                </a:r>
                <a:endParaRPr lang="en-US" b="0" dirty="0" smtClean="0"/>
              </a:p>
              <a:p>
                <a:r>
                  <a:rPr lang="en-US" b="0" i="0" smtClean="0">
                    <a:latin typeface="Cambria Math"/>
                  </a:rPr>
                  <a:t>𝐴=4/8 𝑑_1 𝑑_2</a:t>
                </a:r>
                <a:endParaRPr lang="en-US" b="0" dirty="0" smtClean="0"/>
              </a:p>
              <a:p>
                <a:r>
                  <a:rPr lang="en-US" b="0" i="0" smtClean="0">
                    <a:latin typeface="Cambria Math"/>
                  </a:rPr>
                  <a:t>𝐴=1/2 𝑑_1 𝑑_2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8</a:t>
            </a:fld>
            <a:endParaRPr lang="en-US"/>
          </a:p>
        </p:txBody>
      </p:sp>
    </p:spTree>
    <p:extLst>
      <p:ext uri="{BB962C8B-B14F-4D97-AF65-F5344CB8AC3E}">
        <p14:creationId xmlns:p14="http://schemas.microsoft.com/office/powerpoint/2010/main" val="266850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 Kite is two triangles</a:t>
                </a:r>
                <a:r>
                  <a:rPr lang="en-US" baseline="0" dirty="0" smtClean="0"/>
                  <a:t> with base d</a:t>
                </a:r>
                <a:r>
                  <a:rPr lang="en-US" baseline="-25000" dirty="0" smtClean="0"/>
                  <a:t>2</a:t>
                </a:r>
                <a:r>
                  <a:rPr lang="en-US" baseline="0" dirty="0" smtClean="0"/>
                  <a:t> and height ½ d</a:t>
                </a:r>
                <a:r>
                  <a:rPr lang="en-US" baseline="-25000" dirty="0" smtClean="0"/>
                  <a:t>1</a:t>
                </a:r>
                <a:endParaRPr lang="en-US" baseline="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e>
                          </m:d>
                        </m:e>
                      </m:d>
                    </m:oMath>
                  </m:oMathPara>
                </a14:m>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4</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smtClean="0"/>
              </a:p>
              <a:p>
                <a:r>
                  <a:rPr lang="en-US" dirty="0" smtClean="0"/>
                  <a:t>Trapezoid</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4</m:t>
                      </m:r>
                      <m:d>
                        <m:dPr>
                          <m:ctrlPr>
                            <a:rPr lang="en-US" b="0" i="1" smtClean="0">
                              <a:latin typeface="Cambria Math" panose="02040503050406030204" pitchFamily="18" charset="0"/>
                            </a:rPr>
                          </m:ctrlPr>
                        </m:dPr>
                        <m:e>
                          <m:r>
                            <a:rPr lang="en-US" b="0" i="1" smtClean="0">
                              <a:latin typeface="Cambria Math"/>
                            </a:rPr>
                            <m:t>6+8</m:t>
                          </m:r>
                        </m:e>
                      </m:d>
                      <m:r>
                        <a:rPr lang="en-US" b="0" i="1" smtClean="0">
                          <a:latin typeface="Cambria Math"/>
                        </a:rPr>
                        <m:t>=28</m:t>
                      </m:r>
                    </m:oMath>
                  </m:oMathPara>
                </a14:m>
                <a:endParaRPr lang="en-US" b="0" dirty="0" smtClean="0"/>
              </a:p>
              <a:p>
                <a:endParaRPr lang="en-US" dirty="0" smtClean="0"/>
              </a:p>
              <a:p>
                <a:r>
                  <a:rPr lang="en-US" dirty="0" smtClean="0"/>
                  <a:t>Kite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6</m:t>
                          </m:r>
                        </m:e>
                      </m:d>
                      <m:d>
                        <m:dPr>
                          <m:ctrlPr>
                            <a:rPr lang="en-US" b="0" i="1" smtClean="0">
                              <a:latin typeface="Cambria Math" panose="02040503050406030204" pitchFamily="18" charset="0"/>
                            </a:rPr>
                          </m:ctrlPr>
                        </m:dPr>
                        <m:e>
                          <m:r>
                            <a:rPr lang="en-US" b="0" i="1" smtClean="0">
                              <a:latin typeface="Cambria Math"/>
                            </a:rPr>
                            <m:t>14</m:t>
                          </m:r>
                        </m:e>
                      </m:d>
                      <m:r>
                        <a:rPr lang="en-US" b="0" i="1" smtClean="0">
                          <a:latin typeface="Cambria Math"/>
                        </a:rPr>
                        <m:t>=42</m:t>
                      </m:r>
                    </m:oMath>
                  </m:oMathPara>
                </a14:m>
                <a:endParaRPr lang="en-US" b="0" dirty="0" smtClean="0"/>
              </a:p>
              <a:p>
                <a:endParaRPr lang="en-US" dirty="0" smtClean="0"/>
              </a:p>
              <a:p>
                <a:r>
                  <a:rPr lang="en-US" dirty="0" smtClean="0"/>
                  <a:t>Rhombus</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80</m:t>
                          </m:r>
                        </m:e>
                      </m:d>
                      <m:d>
                        <m:dPr>
                          <m:ctrlPr>
                            <a:rPr lang="en-US" b="0" i="1" smtClean="0">
                              <a:latin typeface="Cambria Math" panose="02040503050406030204" pitchFamily="18" charset="0"/>
                            </a:rPr>
                          </m:ctrlPr>
                        </m:dPr>
                        <m:e>
                          <m:r>
                            <a:rPr lang="en-US" b="0" i="1" smtClean="0">
                              <a:latin typeface="Cambria Math"/>
                            </a:rPr>
                            <m:t>60</m:t>
                          </m:r>
                        </m:e>
                      </m:d>
                      <m:r>
                        <a:rPr lang="en-US" b="0" i="1" smtClean="0">
                          <a:latin typeface="Cambria Math"/>
                        </a:rPr>
                        <m:t>=2400</m:t>
                      </m:r>
                    </m:oMath>
                  </m:oMathPara>
                </a14:m>
                <a:endParaRPr lang="en-US" dirty="0" smtClean="0"/>
              </a:p>
            </p:txBody>
          </p:sp>
        </mc:Choice>
        <mc:Fallback xmlns="">
          <p:sp>
            <p:nvSpPr>
              <p:cNvPr id="3" name="Notes Placeholder 2"/>
              <p:cNvSpPr>
                <a:spLocks noGrp="1"/>
              </p:cNvSpPr>
              <p:nvPr>
                <p:ph type="body" idx="1"/>
              </p:nvPr>
            </p:nvSpPr>
            <p:spPr/>
            <p:txBody>
              <a:bodyPr/>
              <a:lstStyle/>
              <a:p>
                <a:r>
                  <a:rPr lang="en-US" dirty="0" smtClean="0"/>
                  <a:t>A Kite is two triangles</a:t>
                </a:r>
                <a:r>
                  <a:rPr lang="en-US" baseline="0" dirty="0" smtClean="0"/>
                  <a:t> with base d</a:t>
                </a:r>
                <a:r>
                  <a:rPr lang="en-US" baseline="-25000" dirty="0" smtClean="0"/>
                  <a:t>2</a:t>
                </a:r>
                <a:r>
                  <a:rPr lang="en-US" baseline="0" dirty="0" smtClean="0"/>
                  <a:t> and height ½ d</a:t>
                </a:r>
                <a:r>
                  <a:rPr lang="en-US" baseline="-25000" dirty="0" smtClean="0"/>
                  <a:t>1</a:t>
                </a:r>
                <a:endParaRPr lang="en-US" baseline="0" dirty="0" smtClean="0"/>
              </a:p>
              <a:p>
                <a:r>
                  <a:rPr lang="en-US" b="0" i="0" smtClean="0">
                    <a:latin typeface="Cambria Math"/>
                  </a:rPr>
                  <a:t>𝐴=2(1/2 (𝑑_2 )(1/2 𝑑_1 ))</a:t>
                </a:r>
                <a:endParaRPr lang="en-US" dirty="0" smtClean="0"/>
              </a:p>
              <a:p>
                <a:r>
                  <a:rPr lang="en-US" b="0" i="0" smtClean="0">
                    <a:latin typeface="Cambria Math"/>
                  </a:rPr>
                  <a:t>𝐴=2/4 𝑑_1 𝑑_2</a:t>
                </a:r>
                <a:endParaRPr lang="en-US" b="0" dirty="0" smtClean="0"/>
              </a:p>
              <a:p>
                <a:r>
                  <a:rPr lang="en-US" b="0" i="0" smtClean="0">
                    <a:latin typeface="Cambria Math"/>
                  </a:rPr>
                  <a:t>𝐴=1/2 𝑑_1 𝑑_2</a:t>
                </a:r>
                <a:endParaRPr lang="en-US" dirty="0" smtClean="0"/>
              </a:p>
              <a:p>
                <a:r>
                  <a:rPr lang="en-US" dirty="0" smtClean="0"/>
                  <a:t>Trapezoid</a:t>
                </a:r>
              </a:p>
              <a:p>
                <a:r>
                  <a:rPr lang="en-US" b="0" i="0" smtClean="0">
                    <a:latin typeface="Cambria Math"/>
                  </a:rPr>
                  <a:t>𝐴=1/2 4(6+8)=28</a:t>
                </a:r>
                <a:endParaRPr lang="en-US" b="0" dirty="0" smtClean="0"/>
              </a:p>
              <a:p>
                <a:endParaRPr lang="en-US" dirty="0" smtClean="0"/>
              </a:p>
              <a:p>
                <a:r>
                  <a:rPr lang="en-US" dirty="0" smtClean="0"/>
                  <a:t>Kite</a:t>
                </a:r>
              </a:p>
              <a:p>
                <a:r>
                  <a:rPr lang="en-US" b="0" i="0" smtClean="0">
                    <a:latin typeface="Cambria Math"/>
                  </a:rPr>
                  <a:t>𝐴=1/2 (6)(14)=42</a:t>
                </a:r>
                <a:endParaRPr lang="en-US" b="0" dirty="0" smtClean="0"/>
              </a:p>
              <a:p>
                <a:endParaRPr lang="en-US" dirty="0" smtClean="0"/>
              </a:p>
              <a:p>
                <a:r>
                  <a:rPr lang="en-US" dirty="0" smtClean="0"/>
                  <a:t>Rhombus</a:t>
                </a:r>
              </a:p>
              <a:p>
                <a:r>
                  <a:rPr lang="en-US" b="0" i="0" smtClean="0">
                    <a:latin typeface="Cambria Math"/>
                  </a:rPr>
                  <a:t>𝐴=1/2 (80)(60)=2400</a:t>
                </a:r>
                <a:endParaRPr lang="en-US"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9</a:t>
            </a:fld>
            <a:endParaRPr lang="en-US"/>
          </a:p>
        </p:txBody>
      </p:sp>
    </p:spTree>
    <p:extLst>
      <p:ext uri="{BB962C8B-B14F-4D97-AF65-F5344CB8AC3E}">
        <p14:creationId xmlns:p14="http://schemas.microsoft.com/office/powerpoint/2010/main" val="61007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Kite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=4</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80=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4</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80=2</m:t>
                      </m:r>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2</m:t>
                          </m:r>
                        </m:sup>
                      </m:sSubSup>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40=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e>
                        <m:sup>
                          <m:r>
                            <a:rPr lang="en-US" b="0" i="1" smtClean="0">
                              <a:latin typeface="Cambria Math"/>
                            </a:rPr>
                            <m:t>2</m:t>
                          </m:r>
                        </m:sup>
                      </m:sSup>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r>
                        <a:rPr lang="en-US" b="0" i="1" smtClean="0">
                          <a:latin typeface="Cambria Math"/>
                        </a:rPr>
                        <m:t>=2</m:t>
                      </m:r>
                      <m:rad>
                        <m:radPr>
                          <m:degHide m:val="on"/>
                          <m:ctrlPr>
                            <a:rPr lang="en-US" b="0" i="1" smtClean="0">
                              <a:latin typeface="Cambria Math" panose="02040503050406030204" pitchFamily="18" charset="0"/>
                            </a:rPr>
                          </m:ctrlPr>
                        </m:radPr>
                        <m:deg/>
                        <m:e>
                          <m:r>
                            <a:rPr lang="en-US" b="0" i="1" smtClean="0">
                              <a:latin typeface="Cambria Math"/>
                            </a:rPr>
                            <m:t>10</m:t>
                          </m:r>
                        </m:e>
                      </m:rad>
                    </m:oMath>
                  </m:oMathPara>
                </a14:m>
                <a:endParaRPr lang="en-US" b="0"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=8</m:t>
                      </m:r>
                      <m:rad>
                        <m:radPr>
                          <m:degHide m:val="on"/>
                          <m:ctrlPr>
                            <a:rPr lang="en-US" b="0" i="1" smtClean="0">
                              <a:latin typeface="Cambria Math" panose="02040503050406030204" pitchFamily="18" charset="0"/>
                            </a:rPr>
                          </m:ctrlPr>
                        </m:radPr>
                        <m:deg/>
                        <m:e>
                          <m:r>
                            <a:rPr lang="en-US" b="0" i="1" smtClean="0">
                              <a:latin typeface="Cambria Math"/>
                            </a:rPr>
                            <m:t>10</m:t>
                          </m:r>
                        </m:e>
                      </m:rad>
                    </m:oMath>
                  </m:oMathPara>
                </a14:m>
                <a:endParaRPr lang="en-US" dirty="0" smtClean="0"/>
              </a:p>
              <a:p>
                <a:endParaRPr lang="en-US" dirty="0" smtClean="0"/>
              </a:p>
              <a:p>
                <a:r>
                  <a:rPr lang="en-US" dirty="0" smtClean="0"/>
                  <a:t>Rhombus</a:t>
                </a:r>
              </a:p>
              <a:p>
                <a:r>
                  <a:rPr lang="en-US" dirty="0" smtClean="0"/>
                  <a:t>Diagonals</a:t>
                </a:r>
                <a:r>
                  <a:rPr lang="en-US" baseline="0" dirty="0" smtClean="0"/>
                  <a:t> are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𝑑</m:t>
                        </m:r>
                      </m:e>
                      <m:sub>
                        <m:r>
                          <a:rPr lang="en-US" b="0" i="1" baseline="0" smtClean="0">
                            <a:latin typeface="Cambria Math"/>
                          </a:rPr>
                          <m:t>1</m:t>
                        </m:r>
                      </m:sub>
                    </m:sSub>
                    <m:r>
                      <a:rPr lang="en-US" b="0" i="1" baseline="0" smtClean="0">
                        <a:latin typeface="Cambria Math"/>
                      </a:rPr>
                      <m:t>=8, </m:t>
                    </m:r>
                    <m:sSub>
                      <m:sSubPr>
                        <m:ctrlPr>
                          <a:rPr lang="en-US" b="0" i="1" baseline="0" smtClean="0">
                            <a:latin typeface="Cambria Math" panose="02040503050406030204" pitchFamily="18" charset="0"/>
                          </a:rPr>
                        </m:ctrlPr>
                      </m:sSubPr>
                      <m:e>
                        <m:r>
                          <a:rPr lang="en-US" b="0" i="1" baseline="0" smtClean="0">
                            <a:latin typeface="Cambria Math"/>
                          </a:rPr>
                          <m:t>𝑑</m:t>
                        </m:r>
                      </m:e>
                      <m:sub>
                        <m:r>
                          <a:rPr lang="en-US" b="0" i="1" baseline="0" smtClean="0">
                            <a:latin typeface="Cambria Math"/>
                          </a:rPr>
                          <m:t>2</m:t>
                        </m:r>
                      </m:sub>
                    </m:sSub>
                    <m:r>
                      <a:rPr lang="en-US" b="0" i="1" baseline="0" smtClean="0">
                        <a:latin typeface="Cambria Math"/>
                      </a:rPr>
                      <m:t>=4</m:t>
                    </m:r>
                  </m:oMath>
                </a14:m>
                <a:endParaRPr lang="en-US" b="0" baseline="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8</m:t>
                          </m:r>
                        </m:e>
                      </m:d>
                      <m:d>
                        <m:dPr>
                          <m:ctrlPr>
                            <a:rPr lang="en-US" b="0" i="1" smtClean="0">
                              <a:latin typeface="Cambria Math" panose="02040503050406030204" pitchFamily="18" charset="0"/>
                            </a:rPr>
                          </m:ctrlPr>
                        </m:dPr>
                        <m:e>
                          <m:r>
                            <a:rPr lang="en-US" b="0" i="1" smtClean="0">
                              <a:latin typeface="Cambria Math"/>
                            </a:rPr>
                            <m:t>4</m:t>
                          </m:r>
                        </m:e>
                      </m:d>
                      <m:r>
                        <a:rPr lang="en-US" b="0" i="1" smtClean="0">
                          <a:latin typeface="Cambria Math"/>
                        </a:rPr>
                        <m:t>=16</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Kite</a:t>
                </a:r>
              </a:p>
              <a:p>
                <a:r>
                  <a:rPr lang="en-US" b="0" i="0" smtClean="0">
                    <a:latin typeface="Cambria Math"/>
                  </a:rPr>
                  <a:t>𝐴=1/2 𝑑_1 𝑑_2</a:t>
                </a:r>
                <a:endParaRPr lang="en-US" b="0" dirty="0" smtClean="0"/>
              </a:p>
              <a:p>
                <a:r>
                  <a:rPr lang="en-US" b="0" i="0" smtClean="0">
                    <a:latin typeface="Cambria Math"/>
                  </a:rPr>
                  <a:t>𝑑_1=4𝑑_2</a:t>
                </a:r>
                <a:endParaRPr lang="en-US" b="0" dirty="0" smtClean="0"/>
              </a:p>
              <a:p>
                <a:r>
                  <a:rPr lang="en-US" b="0" i="0" smtClean="0">
                    <a:latin typeface="Cambria Math"/>
                  </a:rPr>
                  <a:t>80=1/2 4𝑑_2 (𝑑_2 )</a:t>
                </a:r>
                <a:endParaRPr lang="en-US" b="0" dirty="0" smtClean="0"/>
              </a:p>
              <a:p>
                <a:r>
                  <a:rPr lang="en-US" b="0" i="0" smtClean="0">
                    <a:latin typeface="Cambria Math"/>
                  </a:rPr>
                  <a:t>80=2𝑑_2^2</a:t>
                </a:r>
                <a:endParaRPr lang="en-US" b="0" dirty="0" smtClean="0"/>
              </a:p>
              <a:p>
                <a:r>
                  <a:rPr lang="en-US" b="0" i="0" smtClean="0">
                    <a:latin typeface="Cambria Math"/>
                  </a:rPr>
                  <a:t>40=(𝑑_2 )^2</a:t>
                </a:r>
                <a:endParaRPr lang="en-US" b="0" dirty="0" smtClean="0"/>
              </a:p>
              <a:p>
                <a:r>
                  <a:rPr lang="en-US" b="0" i="0" smtClean="0">
                    <a:latin typeface="Cambria Math"/>
                  </a:rPr>
                  <a:t>𝑑_2=2√10</a:t>
                </a:r>
                <a:endParaRPr lang="en-US" b="0" dirty="0" smtClean="0"/>
              </a:p>
              <a:p>
                <a:r>
                  <a:rPr lang="en-US" b="0" i="0" smtClean="0">
                    <a:latin typeface="Cambria Math"/>
                  </a:rPr>
                  <a:t>𝑑_1=8√10</a:t>
                </a:r>
                <a:endParaRPr lang="en-US" dirty="0" smtClean="0"/>
              </a:p>
              <a:p>
                <a:endParaRPr lang="en-US" dirty="0" smtClean="0"/>
              </a:p>
              <a:p>
                <a:r>
                  <a:rPr lang="en-US" dirty="0" smtClean="0"/>
                  <a:t>Rhombus</a:t>
                </a:r>
              </a:p>
              <a:p>
                <a:r>
                  <a:rPr lang="en-US" dirty="0" smtClean="0"/>
                  <a:t>Diagonals</a:t>
                </a:r>
                <a:r>
                  <a:rPr lang="en-US" baseline="0" dirty="0" smtClean="0"/>
                  <a:t> are </a:t>
                </a:r>
                <a:r>
                  <a:rPr lang="en-US" b="0" i="0" baseline="0" smtClean="0">
                    <a:latin typeface="Cambria Math"/>
                  </a:rPr>
                  <a:t>𝑑_1=8, 𝑑_2=4</a:t>
                </a:r>
                <a:endParaRPr lang="en-US" b="0" baseline="0" dirty="0" smtClean="0"/>
              </a:p>
              <a:p>
                <a:r>
                  <a:rPr lang="en-US" b="0" i="0" smtClean="0">
                    <a:latin typeface="Cambria Math"/>
                  </a:rPr>
                  <a:t>𝐴=1/2 (8)(4)=16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10</a:t>
            </a:fld>
            <a:endParaRPr lang="en-US"/>
          </a:p>
        </p:txBody>
      </p:sp>
    </p:spTree>
    <p:extLst>
      <p:ext uri="{BB962C8B-B14F-4D97-AF65-F5344CB8AC3E}">
        <p14:creationId xmlns:p14="http://schemas.microsoft.com/office/powerpoint/2010/main" val="228512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171700"/>
            <a:ext cx="4572000" cy="1026599"/>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3557589"/>
            <a:ext cx="9144000" cy="158591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3536157"/>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72B2C671-7801-4858-801C-9E6FF5FA8939}" type="datetimeFigureOut">
              <a:rPr lang="en-US" smtClean="0"/>
              <a:t>4/3/2017</a:t>
            </a:fld>
            <a:endParaRPr lang="en-US"/>
          </a:p>
        </p:txBody>
      </p:sp>
      <p:sp>
        <p:nvSpPr>
          <p:cNvPr id="23" name="Slide Number Placeholder 22"/>
          <p:cNvSpPr>
            <a:spLocks noGrp="1"/>
          </p:cNvSpPr>
          <p:nvPr>
            <p:ph type="sldNum" sz="quarter" idx="11"/>
          </p:nvPr>
        </p:nvSpPr>
        <p:spPr/>
        <p:txBody>
          <a:bodyPr/>
          <a:lstStyle/>
          <a:p>
            <a:fld id="{B6D8CECB-00DE-45F8-B227-CA25F95D9984}"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342901"/>
            <a:ext cx="7680960" cy="18287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2C671-7801-4858-801C-9E6FF5FA8939}"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CECB-00DE-45F8-B227-CA25F95D99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2C671-7801-4858-801C-9E6FF5FA8939}"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CECB-00DE-45F8-B227-CA25F95D99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097280"/>
            <a:ext cx="8486774"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72B2C671-7801-4858-801C-9E6FF5FA8939}" type="datetimeFigureOut">
              <a:rPr lang="en-US" smtClean="0"/>
              <a:t>4/3/2017</a:t>
            </a:fld>
            <a:endParaRPr lang="en-US"/>
          </a:p>
        </p:txBody>
      </p:sp>
      <p:sp>
        <p:nvSpPr>
          <p:cNvPr id="19" name="Slide Number Placeholder 18"/>
          <p:cNvSpPr>
            <a:spLocks noGrp="1"/>
          </p:cNvSpPr>
          <p:nvPr>
            <p:ph type="sldNum" sz="quarter" idx="15"/>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3002477"/>
            <a:ext cx="4572000" cy="883724"/>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72B2C671-7801-4858-801C-9E6FF5FA8939}" type="datetimeFigureOut">
              <a:rPr lang="en-US" smtClean="0"/>
              <a:t>4/3/2017</a:t>
            </a:fld>
            <a:endParaRPr lang="en-US"/>
          </a:p>
        </p:txBody>
      </p:sp>
      <p:sp>
        <p:nvSpPr>
          <p:cNvPr id="20" name="Slide Number Placeholder 19"/>
          <p:cNvSpPr>
            <a:spLocks noGrp="1"/>
          </p:cNvSpPr>
          <p:nvPr>
            <p:ph type="sldNum" sz="quarter" idx="11"/>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371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371600"/>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492558"/>
            <a:ext cx="8439912" cy="1488186"/>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097280"/>
            <a:ext cx="3886200" cy="3216402"/>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30"/>
          <p:cNvSpPr>
            <a:spLocks noGrp="1"/>
          </p:cNvSpPr>
          <p:nvPr>
            <p:ph sz="quarter" idx="13"/>
          </p:nvPr>
        </p:nvSpPr>
        <p:spPr>
          <a:xfrm>
            <a:off x="352426" y="1097280"/>
            <a:ext cx="3886200" cy="3216402"/>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72B2C671-7801-4858-801C-9E6FF5FA8939}" type="datetimeFigureOut">
              <a:rPr lang="en-US" smtClean="0"/>
              <a:t>4/3/2017</a:t>
            </a:fld>
            <a:endParaRPr lang="en-US"/>
          </a:p>
        </p:txBody>
      </p:sp>
      <p:sp>
        <p:nvSpPr>
          <p:cNvPr id="25" name="Slide Number Placeholder 24"/>
          <p:cNvSpPr>
            <a:spLocks noGrp="1"/>
          </p:cNvSpPr>
          <p:nvPr>
            <p:ph type="sldNum" sz="quarter" idx="16"/>
          </p:nvPr>
        </p:nvSpPr>
        <p:spPr/>
        <p:txBody>
          <a:bodyPr/>
          <a:lstStyle/>
          <a:p>
            <a:fld id="{B6D8CECB-00DE-45F8-B227-CA25F95D9984}"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097280"/>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097280"/>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1508760"/>
            <a:ext cx="3886200" cy="2802636"/>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30"/>
          <p:cNvSpPr>
            <a:spLocks noGrp="1"/>
          </p:cNvSpPr>
          <p:nvPr>
            <p:ph sz="quarter" idx="13"/>
          </p:nvPr>
        </p:nvSpPr>
        <p:spPr>
          <a:xfrm>
            <a:off x="352426" y="1508760"/>
            <a:ext cx="3886200" cy="2802636"/>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72B2C671-7801-4858-801C-9E6FF5FA8939}" type="datetimeFigureOut">
              <a:rPr lang="en-US" smtClean="0"/>
              <a:t>4/3/2017</a:t>
            </a:fld>
            <a:endParaRPr lang="en-US"/>
          </a:p>
        </p:txBody>
      </p:sp>
      <p:sp>
        <p:nvSpPr>
          <p:cNvPr id="24" name="Slide Number Placeholder 23"/>
          <p:cNvSpPr>
            <a:spLocks noGrp="1"/>
          </p:cNvSpPr>
          <p:nvPr>
            <p:ph type="sldNum" sz="quarter" idx="17"/>
          </p:nvPr>
        </p:nvSpPr>
        <p:spPr/>
        <p:txBody>
          <a:bodyPr/>
          <a:lstStyle/>
          <a:p>
            <a:fld id="{B6D8CECB-00DE-45F8-B227-CA25F95D9984}"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72B2C671-7801-4858-801C-9E6FF5FA8939}" type="datetimeFigureOut">
              <a:rPr lang="en-US" smtClean="0"/>
              <a:t>4/3/2017</a:t>
            </a:fld>
            <a:endParaRPr lang="en-US"/>
          </a:p>
        </p:txBody>
      </p:sp>
      <p:sp>
        <p:nvSpPr>
          <p:cNvPr id="14" name="Slide Number Placeholder 13"/>
          <p:cNvSpPr>
            <a:spLocks noGrp="1"/>
          </p:cNvSpPr>
          <p:nvPr>
            <p:ph type="sldNum" sz="quarter" idx="11"/>
          </p:nvPr>
        </p:nvSpPr>
        <p:spPr/>
        <p:txBody>
          <a:bodyPr/>
          <a:lstStyle/>
          <a:p>
            <a:fld id="{B6D8CECB-00DE-45F8-B227-CA25F95D9984}"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2B2C671-7801-4858-801C-9E6FF5FA8939}" type="datetimeFigureOut">
              <a:rPr lang="en-US" smtClean="0"/>
              <a:t>4/3/2017</a:t>
            </a:fld>
            <a:endParaRPr lang="en-US"/>
          </a:p>
        </p:txBody>
      </p:sp>
      <p:sp>
        <p:nvSpPr>
          <p:cNvPr id="12" name="Slide Number Placeholder 11"/>
          <p:cNvSpPr>
            <a:spLocks noGrp="1"/>
          </p:cNvSpPr>
          <p:nvPr>
            <p:ph type="sldNum" sz="quarter" idx="11"/>
          </p:nvPr>
        </p:nvSpPr>
        <p:spPr/>
        <p:txBody>
          <a:bodyPr/>
          <a:lstStyle/>
          <a:p>
            <a:fld id="{B6D8CECB-00DE-45F8-B227-CA25F95D9984}"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8" y="1097280"/>
            <a:ext cx="3381375" cy="2975371"/>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097280"/>
            <a:ext cx="4681538" cy="2976372"/>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5"/>
          </p:nvPr>
        </p:nvSpPr>
        <p:spPr/>
        <p:txBody>
          <a:bodyPr/>
          <a:lstStyle/>
          <a:p>
            <a:fld id="{72B2C671-7801-4858-801C-9E6FF5FA8939}" type="datetimeFigureOut">
              <a:rPr lang="en-US" smtClean="0"/>
              <a:t>4/3/2017</a:t>
            </a:fld>
            <a:endParaRPr lang="en-US"/>
          </a:p>
        </p:txBody>
      </p:sp>
      <p:sp>
        <p:nvSpPr>
          <p:cNvPr id="18" name="Slide Number Placeholder 17"/>
          <p:cNvSpPr>
            <a:spLocks noGrp="1"/>
          </p:cNvSpPr>
          <p:nvPr>
            <p:ph type="sldNum" sz="quarter" idx="16"/>
          </p:nvPr>
        </p:nvSpPr>
        <p:spPr/>
        <p:txBody>
          <a:bodyPr/>
          <a:lstStyle/>
          <a:p>
            <a:fld id="{B6D8CECB-00DE-45F8-B227-CA25F95D9984}"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6" y="0"/>
            <a:ext cx="3914775" cy="4243388"/>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200150"/>
            <a:ext cx="4572000" cy="2694928"/>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06406"/>
            <a:ext cx="4572000" cy="993744"/>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72B2C671-7801-4858-801C-9E6FF5FA8939}" type="datetimeFigureOut">
              <a:rPr lang="en-US" smtClean="0"/>
              <a:t>4/3/2017</a:t>
            </a:fld>
            <a:endParaRPr lang="en-US"/>
          </a:p>
        </p:txBody>
      </p:sp>
      <p:sp>
        <p:nvSpPr>
          <p:cNvPr id="20" name="Slide Number Placeholder 19"/>
          <p:cNvSpPr>
            <a:spLocks noGrp="1"/>
          </p:cNvSpPr>
          <p:nvPr>
            <p:ph type="sldNum" sz="quarter" idx="15"/>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171450"/>
            <a:ext cx="8486774" cy="8001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6" y="1097280"/>
            <a:ext cx="8486774" cy="37033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2426" y="4907757"/>
            <a:ext cx="1466850" cy="185738"/>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72B2C671-7801-4858-801C-9E6FF5FA8939}" type="datetimeFigureOut">
              <a:rPr lang="en-US" smtClean="0"/>
              <a:t>4/3/2017</a:t>
            </a:fld>
            <a:endParaRPr lang="en-US"/>
          </a:p>
        </p:txBody>
      </p:sp>
      <p:sp>
        <p:nvSpPr>
          <p:cNvPr id="5" name="Footer Placeholder 4"/>
          <p:cNvSpPr>
            <a:spLocks noGrp="1"/>
          </p:cNvSpPr>
          <p:nvPr>
            <p:ph type="ftr" sz="quarter" idx="3"/>
          </p:nvPr>
        </p:nvSpPr>
        <p:spPr>
          <a:xfrm>
            <a:off x="1809751" y="4907757"/>
            <a:ext cx="4086225" cy="185738"/>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4907757"/>
            <a:ext cx="876300" cy="185738"/>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D8CECB-00DE-45F8-B227-CA25F95D998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24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Answers/Chapter%2011/Geometry%2011.2%20Answers.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omework%20Quizzes/Chapter%2011/Geometry%2011.2%20Quiz.ppt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nswers/Chapter%2011/Geometry%2011.3%20Answers.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omework%20Quizzes/Chapter%2011/Geometry%2011.3%20Quiz.ppt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nswers/Chapter%2011/Geometry%2011.4%20Answers.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omework%20Quizzes/Chapter%2011/Geometry%2011.4%20Quiz.ppt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nswers/Chapter%2011/Geometry%2011.5%20Answers.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omework%20Quizzes/Chapter%2011/Geometry%2011.5%20Quiz.ppt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nswers/Chapter%2011/Geometry%2011.6%20Answers.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omework%20Quizzes/Chapter%2011/Geometry%2011.6%20Quiz.ppt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Answers/Chapter%2011/Geometry%2011.7%20Answers.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omework%20Quizzes/Chapter%2011/Geometry%2011.7%20Quiz.ppt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nswers/Chapter%2011/Geometry%2011.1%20Answer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omework%20Quizzes/Chapter%2011/Geometry%2011.1%20Quiz.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Geometry</a:t>
            </a:r>
          </a:p>
          <a:p>
            <a:r>
              <a:rPr lang="en-US" dirty="0" smtClean="0"/>
              <a:t>Chapter 11</a:t>
            </a:r>
            <a:endParaRPr lang="en-US" dirty="0"/>
          </a:p>
        </p:txBody>
      </p:sp>
      <p:sp>
        <p:nvSpPr>
          <p:cNvPr id="2" name="Title 1"/>
          <p:cNvSpPr>
            <a:spLocks noGrp="1"/>
          </p:cNvSpPr>
          <p:nvPr>
            <p:ph type="title"/>
          </p:nvPr>
        </p:nvSpPr>
        <p:spPr/>
        <p:txBody>
          <a:bodyPr>
            <a:normAutofit fontScale="90000"/>
          </a:bodyPr>
          <a:lstStyle/>
          <a:p>
            <a:r>
              <a:rPr lang="en-US" dirty="0" smtClean="0"/>
              <a:t>Measuring Length and Area</a:t>
            </a:r>
            <a:endParaRPr lang="en-US" dirty="0"/>
          </a:p>
        </p:txBody>
      </p:sp>
    </p:spTree>
    <p:extLst>
      <p:ext uri="{BB962C8B-B14F-4D97-AF65-F5344CB8AC3E}">
        <p14:creationId xmlns:p14="http://schemas.microsoft.com/office/powerpoint/2010/main" val="1717997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097280"/>
            <a:ext cx="5257800" cy="3216402"/>
          </a:xfrm>
        </p:spPr>
        <p:txBody>
          <a:bodyPr>
            <a:noAutofit/>
          </a:bodyPr>
          <a:lstStyle/>
          <a:p>
            <a:r>
              <a:rPr lang="en-US" sz="1800" dirty="0" smtClean="0"/>
              <a:t>The area of a kite is 80 ft</a:t>
            </a:r>
            <a:r>
              <a:rPr lang="en-US" sz="1800" baseline="30000" dirty="0" smtClean="0"/>
              <a:t>2</a:t>
            </a:r>
            <a:r>
              <a:rPr lang="en-US" sz="1800" dirty="0" smtClean="0"/>
              <a:t>.  One diagonal is 4 times as long as the other.  Find the diagonal lengths.</a:t>
            </a:r>
          </a:p>
          <a:p>
            <a:endParaRPr lang="en-US" sz="1800" dirty="0"/>
          </a:p>
          <a:p>
            <a:endParaRPr lang="en-US" sz="1800" dirty="0" smtClean="0"/>
          </a:p>
          <a:p>
            <a:r>
              <a:rPr lang="en-US" sz="1800" dirty="0" smtClean="0"/>
              <a:t>Find the area of a rhombus with vertices </a:t>
            </a:r>
            <a:r>
              <a:rPr lang="en-US" sz="1800" i="1" dirty="0" smtClean="0"/>
              <a:t>M</a:t>
            </a:r>
            <a:r>
              <a:rPr lang="en-US" sz="1800" dirty="0" smtClean="0"/>
              <a:t>(1, 3), </a:t>
            </a:r>
            <a:r>
              <a:rPr lang="en-US" sz="1800" i="1" dirty="0" smtClean="0"/>
              <a:t>N</a:t>
            </a:r>
            <a:r>
              <a:rPr lang="en-US" sz="1800" dirty="0" smtClean="0"/>
              <a:t>(5, 5), </a:t>
            </a:r>
            <a:r>
              <a:rPr lang="en-US" sz="1800" i="1" dirty="0" smtClean="0"/>
              <a:t>P</a:t>
            </a:r>
            <a:r>
              <a:rPr lang="en-US" sz="1800" dirty="0" smtClean="0"/>
              <a:t>(9, 3) and </a:t>
            </a:r>
            <a:r>
              <a:rPr lang="en-US" sz="1800" i="1" dirty="0" smtClean="0"/>
              <a:t>Q</a:t>
            </a:r>
            <a:r>
              <a:rPr lang="en-US" sz="1800" dirty="0" smtClean="0"/>
              <a:t>(5, 1).</a:t>
            </a:r>
          </a:p>
          <a:p>
            <a:endParaRPr lang="en-US" sz="1800" dirty="0"/>
          </a:p>
          <a:p>
            <a:endParaRPr lang="en-US" sz="1800" dirty="0" smtClean="0"/>
          </a:p>
          <a:p>
            <a:r>
              <a:rPr lang="en-US" sz="1800" i="1" dirty="0"/>
              <a:t>733 #4-38 even, 44-48 </a:t>
            </a:r>
            <a:r>
              <a:rPr lang="en-US" sz="1800" i="1" dirty="0" smtClean="0"/>
              <a:t>even = 21</a:t>
            </a:r>
            <a:endParaRPr lang="en-US" sz="1800" dirty="0"/>
          </a:p>
        </p:txBody>
      </p:sp>
      <p:sp>
        <p:nvSpPr>
          <p:cNvPr id="3" name="Title 2"/>
          <p:cNvSpPr>
            <a:spLocks noGrp="1"/>
          </p:cNvSpPr>
          <p:nvPr>
            <p:ph type="title"/>
          </p:nvPr>
        </p:nvSpPr>
        <p:spPr/>
        <p:txBody>
          <a:bodyPr>
            <a:normAutofit fontScale="90000"/>
          </a:bodyPr>
          <a:lstStyle/>
          <a:p>
            <a:r>
              <a:rPr lang="en-US" dirty="0"/>
              <a:t>11.2 Areas of Trapezoids, Rhombuses, and Kites</a:t>
            </a:r>
          </a:p>
        </p:txBody>
      </p:sp>
      <p:pic>
        <p:nvPicPr>
          <p:cNvPr id="6" name="Content Placeholder 5"/>
          <p:cNvPicPr>
            <a:picLocks noGrp="1" noChangeAspect="1"/>
          </p:cNvPicPr>
          <p:nvPr>
            <p:ph sz="quarter" idx="14"/>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257800" y="1097280"/>
            <a:ext cx="3886200" cy="3695018"/>
          </a:xfrm>
          <a:prstGeom prst="rect">
            <a:avLst/>
          </a:prstGeom>
        </p:spPr>
      </p:pic>
    </p:spTree>
    <p:extLst>
      <p:ext uri="{BB962C8B-B14F-4D97-AF65-F5344CB8AC3E}">
        <p14:creationId xmlns:p14="http://schemas.microsoft.com/office/powerpoint/2010/main" val="23157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11.2 Answers</a:t>
            </a:r>
            <a:endParaRPr lang="en-US" dirty="0" smtClean="0"/>
          </a:p>
          <a:p>
            <a:endParaRPr lang="en-US" dirty="0"/>
          </a:p>
          <a:p>
            <a:r>
              <a:rPr lang="en-US" dirty="0" smtClean="0">
                <a:hlinkClick r:id="rId4" action="ppaction://hlinkpres?slideindex=1&amp;slidetitle="/>
              </a:rPr>
              <a:t>11.2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t>What is the perimeter and area of a square that is 1 unit per side?</a:t>
            </a:r>
          </a:p>
          <a:p>
            <a:endParaRPr lang="en-US" dirty="0"/>
          </a:p>
          <a:p>
            <a:r>
              <a:rPr lang="en-US" dirty="0" smtClean="0"/>
              <a:t>Triple the sides; what is the perimeter and area of a square that is 3 units per side?</a:t>
            </a:r>
          </a:p>
          <a:p>
            <a:endParaRPr lang="en-US" dirty="0"/>
          </a:p>
          <a:p>
            <a:r>
              <a:rPr lang="en-US" dirty="0" smtClean="0"/>
              <a:t>What is the ratio of perimeters?</a:t>
            </a:r>
          </a:p>
          <a:p>
            <a:endParaRPr lang="en-US" dirty="0"/>
          </a:p>
          <a:p>
            <a:r>
              <a:rPr lang="en-US" dirty="0" smtClean="0"/>
              <a:t>What is the ratio of areas?</a:t>
            </a:r>
            <a:endParaRPr lang="en-US" dirty="0"/>
          </a:p>
        </p:txBody>
      </p:sp>
      <p:sp>
        <p:nvSpPr>
          <p:cNvPr id="3" name="Title 2"/>
          <p:cNvSpPr>
            <a:spLocks noGrp="1"/>
          </p:cNvSpPr>
          <p:nvPr>
            <p:ph type="title"/>
          </p:nvPr>
        </p:nvSpPr>
        <p:spPr/>
        <p:txBody>
          <a:bodyPr>
            <a:normAutofit fontScale="90000"/>
          </a:bodyPr>
          <a:lstStyle/>
          <a:p>
            <a:r>
              <a:rPr lang="en-US" dirty="0"/>
              <a:t>11.3 Perimeter and Area of Similar Figures</a:t>
            </a:r>
          </a:p>
        </p:txBody>
      </p:sp>
    </p:spTree>
    <p:extLst>
      <p:ext uri="{BB962C8B-B14F-4D97-AF65-F5344CB8AC3E}">
        <p14:creationId xmlns:p14="http://schemas.microsoft.com/office/powerpoint/2010/main" val="18029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2550121"/>
            <a:ext cx="8486774" cy="2090459"/>
          </a:xfrm>
        </p:spPr>
        <p:txBody>
          <a:bodyPr>
            <a:normAutofit/>
          </a:bodyPr>
          <a:lstStyle/>
          <a:p>
            <a:r>
              <a:rPr lang="en-US" sz="2000" dirty="0" smtClean="0"/>
              <a:t>The perimeter of </a:t>
            </a:r>
            <a:r>
              <a:rPr lang="el-GR" sz="2000" dirty="0" smtClean="0"/>
              <a:t>Δ</a:t>
            </a:r>
            <a:r>
              <a:rPr lang="en-US" sz="2000" dirty="0" smtClean="0"/>
              <a:t>ABC is 16 </a:t>
            </a:r>
            <a:r>
              <a:rPr lang="en-US" sz="2000" dirty="0" err="1" smtClean="0"/>
              <a:t>ft</a:t>
            </a:r>
            <a:r>
              <a:rPr lang="en-US" sz="2000" dirty="0" smtClean="0"/>
              <a:t>, and its area is 64 ft</a:t>
            </a:r>
            <a:r>
              <a:rPr lang="en-US" sz="2000" baseline="30000" dirty="0" smtClean="0"/>
              <a:t>2</a:t>
            </a:r>
            <a:r>
              <a:rPr lang="en-US" sz="2000" dirty="0" smtClean="0"/>
              <a:t>.  The perimeter of </a:t>
            </a:r>
            <a:r>
              <a:rPr lang="el-GR" sz="2000" dirty="0" smtClean="0"/>
              <a:t>Δ</a:t>
            </a:r>
            <a:r>
              <a:rPr lang="en-US" sz="2000" dirty="0" smtClean="0"/>
              <a:t>DEF is 12 ft.  Given that </a:t>
            </a:r>
            <a:r>
              <a:rPr lang="el-GR" sz="2000" dirty="0" smtClean="0"/>
              <a:t>Δ</a:t>
            </a:r>
            <a:r>
              <a:rPr lang="en-US" sz="2000" dirty="0" smtClean="0"/>
              <a:t>ABC ~ </a:t>
            </a:r>
            <a:r>
              <a:rPr lang="el-GR" sz="2000" dirty="0" smtClean="0"/>
              <a:t>Δ</a:t>
            </a:r>
            <a:r>
              <a:rPr lang="en-US" sz="2000" dirty="0" smtClean="0"/>
              <a:t>DEF, find the ratio of the area of </a:t>
            </a:r>
            <a:r>
              <a:rPr lang="el-GR" sz="2000" dirty="0" smtClean="0"/>
              <a:t>Δ</a:t>
            </a:r>
            <a:r>
              <a:rPr lang="en-US" sz="2000" dirty="0" smtClean="0"/>
              <a:t>ABC to the area of </a:t>
            </a:r>
            <a:r>
              <a:rPr lang="el-GR" sz="2000" dirty="0" smtClean="0"/>
              <a:t>Δ</a:t>
            </a:r>
            <a:r>
              <a:rPr lang="en-US" sz="2000" dirty="0" smtClean="0"/>
              <a:t>DEF.</a:t>
            </a:r>
          </a:p>
          <a:p>
            <a:endParaRPr lang="en-US" sz="2000" dirty="0"/>
          </a:p>
          <a:p>
            <a:r>
              <a:rPr lang="en-US" sz="2000" dirty="0" smtClean="0"/>
              <a:t>Find the area of </a:t>
            </a:r>
            <a:r>
              <a:rPr lang="el-GR" sz="2000" dirty="0" smtClean="0"/>
              <a:t>Δ</a:t>
            </a:r>
            <a:r>
              <a:rPr lang="en-US" sz="2000" dirty="0" smtClean="0"/>
              <a:t>DEF.</a:t>
            </a:r>
            <a:endParaRPr lang="en-US" sz="2000" dirty="0"/>
          </a:p>
        </p:txBody>
      </p:sp>
      <p:sp>
        <p:nvSpPr>
          <p:cNvPr id="3" name="Title 2"/>
          <p:cNvSpPr>
            <a:spLocks noGrp="1"/>
          </p:cNvSpPr>
          <p:nvPr>
            <p:ph type="title"/>
          </p:nvPr>
        </p:nvSpPr>
        <p:spPr/>
        <p:txBody>
          <a:bodyPr>
            <a:normAutofit fontScale="90000"/>
          </a:bodyPr>
          <a:lstStyle/>
          <a:p>
            <a:r>
              <a:rPr lang="en-US" dirty="0"/>
              <a:t>11.3 Perimeter and Area of Similar Figures</a:t>
            </a:r>
          </a:p>
        </p:txBody>
      </p:sp>
      <p:sp>
        <p:nvSpPr>
          <p:cNvPr id="4" name="TextBox 3"/>
          <p:cNvSpPr txBox="1"/>
          <p:nvPr/>
        </p:nvSpPr>
        <p:spPr>
          <a:xfrm>
            <a:off x="381000" y="92583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Areas of Similar Polygons</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381000" y="1387495"/>
                <a:ext cx="8458200" cy="11626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If two polygons are similar with lengths in ratio of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a:rPr>
                          <m:t>𝑎</m:t>
                        </m:r>
                      </m:num>
                      <m:den>
                        <m:r>
                          <a:rPr lang="en-US" sz="2400" b="0" i="1" smtClean="0">
                            <a:latin typeface="Cambria Math"/>
                          </a:rPr>
                          <m:t>𝑏</m:t>
                        </m:r>
                      </m:den>
                    </m:f>
                  </m:oMath>
                </a14:m>
                <a:r>
                  <a:rPr lang="en-US" sz="2400" dirty="0" smtClean="0"/>
                  <a:t> , then the areas are in ratio of </a:t>
                </a:r>
                <a14:m>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a:rPr>
                              <m:t>𝑎</m:t>
                            </m:r>
                          </m:e>
                          <m:sup>
                            <m:r>
                              <a:rPr lang="en-US" sz="2400" b="0" i="1" smtClean="0">
                                <a:latin typeface="Cambria Math"/>
                              </a:rPr>
                              <m:t>2</m:t>
                            </m:r>
                          </m:sup>
                        </m:sSup>
                      </m:num>
                      <m:den>
                        <m:sSup>
                          <m:sSupPr>
                            <m:ctrlPr>
                              <a:rPr lang="en-US" sz="2400" b="0" i="1" smtClean="0">
                                <a:latin typeface="Cambria Math" panose="02040503050406030204" pitchFamily="18" charset="0"/>
                              </a:rPr>
                            </m:ctrlPr>
                          </m:sSupPr>
                          <m:e>
                            <m:r>
                              <a:rPr lang="en-US" sz="2400" b="0" i="1" smtClean="0">
                                <a:latin typeface="Cambria Math"/>
                              </a:rPr>
                              <m:t>𝑏</m:t>
                            </m:r>
                          </m:e>
                          <m:sup>
                            <m:r>
                              <a:rPr lang="en-US" sz="2400" b="0" i="1" smtClean="0">
                                <a:latin typeface="Cambria Math"/>
                              </a:rPr>
                              <m:t>2</m:t>
                            </m:r>
                          </m:sup>
                        </m:sSup>
                      </m:den>
                    </m:f>
                  </m:oMath>
                </a14:m>
                <a:r>
                  <a:rPr lang="en-US" sz="2400" dirty="0" smtClean="0"/>
                  <a:t>.</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387495"/>
                <a:ext cx="8458200" cy="116262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89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ratio of the areas of two regular decagons is 20:36.  What is the ratio of their corresponding side lengths in simplest radical form?</a:t>
            </a:r>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a:t>11.3 Perimeter and Area of Similar Figures</a:t>
            </a:r>
          </a:p>
        </p:txBody>
      </p:sp>
    </p:spTree>
    <p:extLst>
      <p:ext uri="{BB962C8B-B14F-4D97-AF65-F5344CB8AC3E}">
        <p14:creationId xmlns:p14="http://schemas.microsoft.com/office/powerpoint/2010/main" val="3154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097280"/>
            <a:ext cx="8486774" cy="3817620"/>
          </a:xfrm>
        </p:spPr>
        <p:txBody>
          <a:bodyPr>
            <a:normAutofit fontScale="92500" lnSpcReduction="20000"/>
          </a:bodyPr>
          <a:lstStyle/>
          <a:p>
            <a:r>
              <a:rPr lang="en-US" dirty="0" smtClean="0"/>
              <a:t>Rectangles I and II are similar.  The perimeter of Rectangle I is 66 inches.  Rectangle II is 35 feet long and 20 feet wide.  Show the steps you would use to find the ratio of the areas and then find the area of Rectangle I.</a:t>
            </a:r>
          </a:p>
          <a:p>
            <a:endParaRPr lang="en-US" dirty="0"/>
          </a:p>
          <a:p>
            <a:endParaRPr lang="en-US" dirty="0" smtClean="0"/>
          </a:p>
          <a:p>
            <a:endParaRPr lang="en-US" dirty="0"/>
          </a:p>
          <a:p>
            <a:endParaRPr lang="en-US" dirty="0" smtClean="0"/>
          </a:p>
          <a:p>
            <a:r>
              <a:rPr lang="en-US" i="1" dirty="0"/>
              <a:t>740 #2-28 even, </a:t>
            </a:r>
            <a:r>
              <a:rPr lang="en-US" i="1" dirty="0" smtClean="0"/>
              <a:t>35-41 = 21</a:t>
            </a:r>
          </a:p>
          <a:p>
            <a:r>
              <a:rPr lang="en-US" i="1" dirty="0" smtClean="0"/>
              <a:t>Extra Credit </a:t>
            </a:r>
            <a:r>
              <a:rPr lang="en-US" i="1" dirty="0"/>
              <a:t>743 #2, </a:t>
            </a:r>
            <a:r>
              <a:rPr lang="en-US" i="1" dirty="0" smtClean="0"/>
              <a:t>4 = +2</a:t>
            </a:r>
            <a:endParaRPr lang="en-US" dirty="0"/>
          </a:p>
        </p:txBody>
      </p:sp>
      <p:sp>
        <p:nvSpPr>
          <p:cNvPr id="3" name="Title 2"/>
          <p:cNvSpPr>
            <a:spLocks noGrp="1"/>
          </p:cNvSpPr>
          <p:nvPr>
            <p:ph type="title"/>
          </p:nvPr>
        </p:nvSpPr>
        <p:spPr/>
        <p:txBody>
          <a:bodyPr>
            <a:normAutofit fontScale="90000"/>
          </a:bodyPr>
          <a:lstStyle/>
          <a:p>
            <a:r>
              <a:rPr lang="en-US" dirty="0"/>
              <a:t>11.3 Perimeter and Area of Similar Figures</a:t>
            </a:r>
          </a:p>
        </p:txBody>
      </p:sp>
    </p:spTree>
    <p:extLst>
      <p:ext uri="{BB962C8B-B14F-4D97-AF65-F5344CB8AC3E}">
        <p14:creationId xmlns:p14="http://schemas.microsoft.com/office/powerpoint/2010/main" val="20325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11.3 Answers</a:t>
            </a:r>
            <a:endParaRPr lang="en-US" dirty="0" smtClean="0"/>
          </a:p>
          <a:p>
            <a:endParaRPr lang="en-US" dirty="0"/>
          </a:p>
          <a:p>
            <a:r>
              <a:rPr lang="en-US" dirty="0" smtClean="0">
                <a:hlinkClick r:id="rId4" action="ppaction://hlinkpres?slideindex=1&amp;slidetitle="/>
              </a:rPr>
              <a:t>11.3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Circumference of a Circle</a:t>
            </a:r>
          </a:p>
          <a:p>
            <a:pPr marL="457200" indent="-457200">
              <a:buFont typeface="Arial" pitchFamily="34" charset="0"/>
              <a:buChar char="•"/>
            </a:pPr>
            <a:r>
              <a:rPr lang="en-US" sz="2000" dirty="0" smtClean="0"/>
              <a:t>Distance around the circle</a:t>
            </a:r>
          </a:p>
          <a:p>
            <a:pPr marL="457200" indent="-457200">
              <a:buFont typeface="Arial" pitchFamily="34" charset="0"/>
              <a:buChar char="•"/>
            </a:pPr>
            <a:r>
              <a:rPr lang="en-US" sz="2000" dirty="0" smtClean="0"/>
              <a:t>Like perimeter</a:t>
            </a:r>
          </a:p>
          <a:p>
            <a:r>
              <a:rPr lang="el-GR" sz="2000" dirty="0" smtClean="0"/>
              <a:t>π</a:t>
            </a:r>
            <a:r>
              <a:rPr lang="en-US" sz="2000" dirty="0" smtClean="0"/>
              <a:t> </a:t>
            </a:r>
          </a:p>
          <a:p>
            <a:pPr marL="457200" indent="-457200">
              <a:buFont typeface="Arial" pitchFamily="34" charset="0"/>
              <a:buChar char="•"/>
            </a:pPr>
            <a:r>
              <a:rPr lang="en-US" sz="2000" dirty="0" smtClean="0"/>
              <a:t>Ratio of the circumference to the diameter of a circle</a:t>
            </a:r>
          </a:p>
          <a:p>
            <a:pPr marL="457200" indent="-457200">
              <a:buFont typeface="Arial" pitchFamily="34" charset="0"/>
              <a:buChar char="•"/>
            </a:pPr>
            <a:r>
              <a:rPr lang="en-US" sz="2000" dirty="0" smtClean="0"/>
              <a:t>Estimated in 2 Chronicles 4:2 and 1 Kings 7:23 as 3</a:t>
            </a:r>
          </a:p>
          <a:p>
            <a:pPr marL="457200" indent="-457200">
              <a:buFont typeface="Arial" pitchFamily="34" charset="0"/>
              <a:buChar char="•"/>
            </a:pPr>
            <a:r>
              <a:rPr lang="en-US" sz="2000" dirty="0" smtClean="0"/>
              <a:t>3.141592654…</a:t>
            </a:r>
          </a:p>
          <a:p>
            <a:endParaRPr lang="en-US" sz="2000" dirty="0" smtClean="0"/>
          </a:p>
        </p:txBody>
      </p:sp>
      <p:sp>
        <p:nvSpPr>
          <p:cNvPr id="3" name="Title 2"/>
          <p:cNvSpPr>
            <a:spLocks noGrp="1"/>
          </p:cNvSpPr>
          <p:nvPr>
            <p:ph type="title"/>
          </p:nvPr>
        </p:nvSpPr>
        <p:spPr/>
        <p:txBody>
          <a:bodyPr/>
          <a:lstStyle/>
          <a:p>
            <a:r>
              <a:rPr lang="en-US" dirty="0"/>
              <a:t>11.4 Circumference and Arc Length</a:t>
            </a:r>
          </a:p>
        </p:txBody>
      </p:sp>
      <mc:AlternateContent xmlns:mc="http://schemas.openxmlformats.org/markup-compatibility/2006" xmlns:a14="http://schemas.microsoft.com/office/drawing/2010/main">
        <mc:Choice Requires="a14">
          <p:sp>
            <p:nvSpPr>
              <p:cNvPr id="4" name="TextBox 3"/>
              <p:cNvSpPr txBox="1"/>
              <p:nvPr/>
            </p:nvSpPr>
            <p:spPr>
              <a:xfrm>
                <a:off x="381000" y="4204781"/>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𝐶</m:t>
                      </m:r>
                      <m:r>
                        <a:rPr lang="en-US" sz="2600" b="0" i="1" smtClean="0">
                          <a:latin typeface="Cambria Math"/>
                        </a:rPr>
                        <m:t>=</m:t>
                      </m:r>
                      <m:r>
                        <a:rPr lang="en-US" sz="2600" b="0" i="1" smtClean="0">
                          <a:latin typeface="Cambria Math"/>
                        </a:rPr>
                        <m:t>𝜋</m:t>
                      </m:r>
                      <m:r>
                        <a:rPr lang="en-US" sz="2600" b="0" i="1" smtClean="0">
                          <a:latin typeface="Cambria Math"/>
                        </a:rPr>
                        <m:t>𝑑</m:t>
                      </m:r>
                    </m:oMath>
                  </m:oMathPara>
                </a14:m>
                <a:endParaRPr lang="en-US" sz="2600" b="0" dirty="0" smtClean="0"/>
              </a:p>
              <a:p>
                <a:pPr/>
                <a14:m>
                  <m:oMathPara xmlns:m="http://schemas.openxmlformats.org/officeDocument/2006/math">
                    <m:oMathParaPr>
                      <m:jc m:val="centerGroup"/>
                    </m:oMathParaPr>
                    <m:oMath xmlns:m="http://schemas.openxmlformats.org/officeDocument/2006/math">
                      <m:r>
                        <a:rPr lang="en-US" sz="2600" b="0" i="1" smtClean="0">
                          <a:latin typeface="Cambria Math"/>
                        </a:rPr>
                        <m:t>𝐶</m:t>
                      </m:r>
                      <m:r>
                        <a:rPr lang="en-US" sz="2600" b="0" i="1" smtClean="0">
                          <a:latin typeface="Cambria Math"/>
                        </a:rPr>
                        <m:t>=2</m:t>
                      </m:r>
                      <m:r>
                        <a:rPr lang="en-US" sz="2600" b="0" i="1" smtClean="0">
                          <a:latin typeface="Cambria Math"/>
                        </a:rPr>
                        <m:t>𝜋</m:t>
                      </m:r>
                      <m:r>
                        <a:rPr lang="en-US" sz="2600" b="0" i="1" smtClean="0">
                          <a:latin typeface="Cambria Math"/>
                        </a:rPr>
                        <m:t>𝑟</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5606375"/>
                <a:ext cx="8458200" cy="892552"/>
              </a:xfrm>
              <a:prstGeom prst="rect">
                <a:avLst/>
              </a:prstGeom>
              <a:blipFill rotWithShape="1">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7150"/>
            <a:ext cx="2580198" cy="2591132"/>
          </a:xfrm>
          <a:prstGeom prst="rect">
            <a:avLst/>
          </a:prstGeom>
        </p:spPr>
      </p:pic>
    </p:spTree>
    <p:extLst>
      <p:ext uri="{BB962C8B-B14F-4D97-AF65-F5344CB8AC3E}">
        <p14:creationId xmlns:p14="http://schemas.microsoft.com/office/powerpoint/2010/main" val="40561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Find the circumference of a circle with diameter 5 inches.  </a:t>
            </a:r>
          </a:p>
          <a:p>
            <a:endParaRPr lang="en-US" dirty="0"/>
          </a:p>
          <a:p>
            <a:r>
              <a:rPr lang="en-US" dirty="0" smtClean="0"/>
              <a:t>Find the diameter of a circle with circumference 17 feet.</a:t>
            </a:r>
          </a:p>
          <a:p>
            <a:endParaRPr lang="en-US" dirty="0"/>
          </a:p>
          <a:p>
            <a:r>
              <a:rPr lang="en-US" dirty="0" smtClean="0"/>
              <a:t>A car tire has a diameter of 28 inches.  How many revolutions does the tire make while traveling 500 feet?</a:t>
            </a:r>
            <a:endParaRPr lang="en-US" dirty="0"/>
          </a:p>
        </p:txBody>
      </p:sp>
      <p:sp>
        <p:nvSpPr>
          <p:cNvPr id="3" name="Title 2"/>
          <p:cNvSpPr>
            <a:spLocks noGrp="1"/>
          </p:cNvSpPr>
          <p:nvPr>
            <p:ph type="title"/>
          </p:nvPr>
        </p:nvSpPr>
        <p:spPr/>
        <p:txBody>
          <a:bodyPr/>
          <a:lstStyle/>
          <a:p>
            <a:r>
              <a:rPr lang="en-US" dirty="0"/>
              <a:t>11.4 Circumference and Arc Length</a:t>
            </a:r>
          </a:p>
        </p:txBody>
      </p:sp>
    </p:spTree>
    <p:extLst>
      <p:ext uri="{BB962C8B-B14F-4D97-AF65-F5344CB8AC3E}">
        <p14:creationId xmlns:p14="http://schemas.microsoft.com/office/powerpoint/2010/main" val="16698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Arc Length</a:t>
            </a:r>
          </a:p>
          <a:p>
            <a:pPr marL="457200" indent="-457200">
              <a:buFont typeface="Arial" pitchFamily="34" charset="0"/>
              <a:buChar char="•"/>
            </a:pPr>
            <a:r>
              <a:rPr lang="en-US" sz="2000" dirty="0" smtClean="0"/>
              <a:t>Portion of the circumference that an arc covers</a:t>
            </a:r>
            <a:endParaRPr lang="en-US" sz="2000" dirty="0"/>
          </a:p>
        </p:txBody>
      </p:sp>
      <p:sp>
        <p:nvSpPr>
          <p:cNvPr id="3" name="Title 2"/>
          <p:cNvSpPr>
            <a:spLocks noGrp="1"/>
          </p:cNvSpPr>
          <p:nvPr>
            <p:ph type="title"/>
          </p:nvPr>
        </p:nvSpPr>
        <p:spPr/>
        <p:txBody>
          <a:bodyPr/>
          <a:lstStyle/>
          <a:p>
            <a:r>
              <a:rPr lang="en-US" dirty="0"/>
              <a:t>11.4 Circumference and Arc Length</a:t>
            </a:r>
          </a:p>
        </p:txBody>
      </p:sp>
      <p:sp>
        <p:nvSpPr>
          <p:cNvPr id="4" name="TextBox 3"/>
          <p:cNvSpPr txBox="1"/>
          <p:nvPr/>
        </p:nvSpPr>
        <p:spPr>
          <a:xfrm>
            <a:off x="400050" y="1924542"/>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Arc Length</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400050" y="2386207"/>
                <a:ext cx="8458200" cy="7861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Length</m:t>
                      </m:r>
                      <m:r>
                        <a:rPr lang="en-US" sz="2400" b="0" i="1" smtClean="0">
                          <a:latin typeface="Cambria Math"/>
                        </a:rPr>
                        <m:t>=</m:t>
                      </m:r>
                      <m:f>
                        <m:fPr>
                          <m:ctrlPr>
                            <a:rPr lang="en-US" sz="2400" b="0" i="1" smtClean="0">
                              <a:latin typeface="Cambria Math" panose="02040503050406030204" pitchFamily="18" charset="0"/>
                            </a:rPr>
                          </m:ctrlPr>
                        </m:fPr>
                        <m:num>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Measure</m:t>
                          </m:r>
                        </m:num>
                        <m:den>
                          <m:r>
                            <a:rPr lang="en-US" sz="2400" b="0" i="1" smtClean="0">
                              <a:latin typeface="Cambria Math"/>
                            </a:rPr>
                            <m:t>360°</m:t>
                          </m:r>
                        </m:den>
                      </m:f>
                      <m:r>
                        <a:rPr lang="en-US" sz="2400" b="0" i="1" smtClean="0">
                          <a:latin typeface="Cambria Math"/>
                        </a:rPr>
                        <m:t>⋅2</m:t>
                      </m:r>
                      <m:r>
                        <a:rPr lang="en-US" sz="2400" b="0" i="1" smtClean="0">
                          <a:latin typeface="Cambria Math"/>
                        </a:rPr>
                        <m:t>𝜋</m:t>
                      </m:r>
                      <m:r>
                        <a:rPr lang="en-US" sz="2400" b="0" i="1" smtClean="0">
                          <a:latin typeface="Cambria Math"/>
                        </a:rPr>
                        <m:t>𝑟</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0" y="2386207"/>
                <a:ext cx="8458200" cy="786177"/>
              </a:xfrm>
              <a:prstGeom prst="rect">
                <a:avLst/>
              </a:prstGeom>
              <a:blipFill rotWithShape="1">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0400" y="1495619"/>
            <a:ext cx="2133600" cy="205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0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457200" y="1200151"/>
            <a:ext cx="8229600" cy="3394472"/>
          </a:xfrm>
          <a:prstGeom prst="rect">
            <a:avLst/>
          </a:prstGeom>
        </p:spPr>
        <p:txBody>
          <a:bodyPr>
            <a:normAutofit lnSpcReduction="10000"/>
          </a:bodyPr>
          <a:lstStyle/>
          <a:p>
            <a:r>
              <a:rPr lang="en-US" dirty="0"/>
              <a:t>This Slideshow was developed to accompany the textbook</a:t>
            </a:r>
          </a:p>
          <a:p>
            <a:pPr lvl="1"/>
            <a:r>
              <a:rPr lang="en-US" i="1" dirty="0" smtClean="0"/>
              <a:t>Larson Geometry</a:t>
            </a:r>
            <a:endParaRPr lang="en-US" i="1" dirty="0"/>
          </a:p>
          <a:p>
            <a:pPr lvl="1"/>
            <a:r>
              <a:rPr lang="en-US" i="1" dirty="0" smtClean="0"/>
              <a:t>By Larson</a:t>
            </a:r>
            <a:r>
              <a:rPr lang="en-US" i="1" dirty="0"/>
              <a:t>, R., Boswell, L., </a:t>
            </a:r>
            <a:r>
              <a:rPr lang="en-US" i="1" dirty="0" err="1"/>
              <a:t>Kanold</a:t>
            </a:r>
            <a:r>
              <a:rPr lang="en-US" i="1" dirty="0"/>
              <a:t>, T. D., &amp; Stiff, L. </a:t>
            </a:r>
            <a:endParaRPr lang="en-US" i="1" dirty="0" smtClean="0"/>
          </a:p>
          <a:p>
            <a:pPr lvl="1"/>
            <a:r>
              <a:rPr lang="en-US" i="1" dirty="0" smtClean="0"/>
              <a:t>2011 </a:t>
            </a:r>
            <a:r>
              <a:rPr lang="en-US" i="1" dirty="0"/>
              <a:t>Holt </a:t>
            </a:r>
            <a:r>
              <a:rPr lang="en-US" i="1" dirty="0" smtClean="0"/>
              <a:t>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smtClean="0"/>
              <a:t>Slides created by </a:t>
            </a:r>
          </a:p>
          <a:p>
            <a:r>
              <a:rPr lang="en-US" dirty="0" smtClean="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hlinkClick r:id="rId2"/>
              </a:rPr>
              <a:t>rwright@andrews.edu</a:t>
            </a:r>
            <a:r>
              <a:rPr kumimoji="0" lang="en-US" sz="1800" b="0" i="0" u="none" strike="noStrike" cap="none" normalizeH="0" baseline="0" dirty="0" smtClean="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r>
                  <a:rPr lang="en-US" dirty="0" smtClean="0"/>
                  <a:t>Find the length of </a:t>
                </a:r>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oMath>
                </a14:m>
                <a:r>
                  <a:rPr lang="en-US" dirty="0" smtClean="0"/>
                  <a:t>.</a:t>
                </a:r>
              </a:p>
              <a:p>
                <a:endParaRPr lang="en-US" dirty="0"/>
              </a:p>
              <a:p>
                <a:endParaRPr lang="en-US" dirty="0" smtClean="0"/>
              </a:p>
              <a:p>
                <a:endParaRPr lang="en-US" dirty="0" smtClean="0"/>
              </a:p>
              <a:p>
                <a:r>
                  <a:rPr lang="en-US" dirty="0" smtClean="0"/>
                  <a:t>Find the Circumference of </a:t>
                </a:r>
                <a14:m>
                  <m:oMath xmlns:m="http://schemas.openxmlformats.org/officeDocument/2006/math">
                    <m:r>
                      <a:rPr lang="en-US" b="0" i="1" smtClean="0">
                        <a:latin typeface="Cambria Math"/>
                      </a:rPr>
                      <m:t>⨀</m:t>
                    </m:r>
                    <m:r>
                      <a:rPr lang="en-US" b="0" i="1" smtClean="0">
                        <a:latin typeface="Cambria Math"/>
                      </a:rPr>
                      <m:t>𝑁</m:t>
                    </m:r>
                  </m:oMath>
                </a14:m>
                <a:r>
                  <a:rPr lang="en-US"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rotWithShape="1">
                <a:blip r:embed="rId3"/>
                <a:stretch>
                  <a:fillRect l="-129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11.4 Circumference and Arc Length</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649397"/>
            <a:ext cx="17947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04801" y="3714751"/>
            <a:ext cx="17963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 calcmode="lin" valueType="num">
                                      <p:cBhvr>
                                        <p:cTn id="9" dur="1000" fill="hold"/>
                                        <p:tgtEl>
                                          <p:spTgt spid="7170"/>
                                        </p:tgtEl>
                                        <p:attrNameLst>
                                          <p:attrName>ppt_w</p:attrName>
                                        </p:attrNameLst>
                                      </p:cBhvr>
                                      <p:tavLst>
                                        <p:tav tm="0">
                                          <p:val>
                                            <p:fltVal val="0"/>
                                          </p:val>
                                        </p:tav>
                                        <p:tav tm="100000">
                                          <p:val>
                                            <p:strVal val="#ppt_w"/>
                                          </p:val>
                                        </p:tav>
                                      </p:tavLst>
                                    </p:anim>
                                    <p:anim calcmode="lin" valueType="num">
                                      <p:cBhvr>
                                        <p:cTn id="10" dur="1000" fill="hold"/>
                                        <p:tgtEl>
                                          <p:spTgt spid="7170"/>
                                        </p:tgtEl>
                                        <p:attrNameLst>
                                          <p:attrName>ppt_h</p:attrName>
                                        </p:attrNameLst>
                                      </p:cBhvr>
                                      <p:tavLst>
                                        <p:tav tm="0">
                                          <p:val>
                                            <p:fltVal val="0"/>
                                          </p:val>
                                        </p:tav>
                                        <p:tav tm="100000">
                                          <p:val>
                                            <p:strVal val="#ppt_h"/>
                                          </p:val>
                                        </p:tav>
                                      </p:tavLst>
                                    </p:anim>
                                    <p:anim calcmode="lin" valueType="num">
                                      <p:cBhvr>
                                        <p:cTn id="11" dur="1000" fill="hold"/>
                                        <p:tgtEl>
                                          <p:spTgt spid="7170"/>
                                        </p:tgtEl>
                                        <p:attrNameLst>
                                          <p:attrName>style.rotation</p:attrName>
                                        </p:attrNameLst>
                                      </p:cBhvr>
                                      <p:tavLst>
                                        <p:tav tm="0">
                                          <p:val>
                                            <p:fltVal val="90"/>
                                          </p:val>
                                        </p:tav>
                                        <p:tav tm="100000">
                                          <p:val>
                                            <p:fltVal val="0"/>
                                          </p:val>
                                        </p:tav>
                                      </p:tavLst>
                                    </p:anim>
                                    <p:animEffect transition="in" filter="fade">
                                      <p:cBhvr>
                                        <p:cTn id="12" dur="1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ipe(left)">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US" dirty="0" smtClean="0"/>
              <a:t>How far does the runner on the blue path travel in one lap.  Round to the nearest tenth of a meter.</a:t>
            </a:r>
          </a:p>
          <a:p>
            <a:endParaRPr lang="en-US" dirty="0"/>
          </a:p>
          <a:p>
            <a:endParaRPr lang="en-US" dirty="0" smtClean="0"/>
          </a:p>
          <a:p>
            <a:endParaRPr lang="en-US" dirty="0"/>
          </a:p>
          <a:p>
            <a:endParaRPr lang="en-US" dirty="0" smtClean="0"/>
          </a:p>
          <a:p>
            <a:endParaRPr lang="en-US" dirty="0"/>
          </a:p>
          <a:p>
            <a:endParaRPr lang="en-US" dirty="0" smtClean="0"/>
          </a:p>
          <a:p>
            <a:r>
              <a:rPr lang="en-US" i="1" dirty="0"/>
              <a:t>749 #2-38 even, 42-48 </a:t>
            </a:r>
            <a:r>
              <a:rPr lang="en-US" i="1" dirty="0" smtClean="0"/>
              <a:t>even = 23</a:t>
            </a:r>
            <a:endParaRPr lang="en-US" dirty="0"/>
          </a:p>
        </p:txBody>
      </p:sp>
      <p:sp>
        <p:nvSpPr>
          <p:cNvPr id="3" name="Title 2"/>
          <p:cNvSpPr>
            <a:spLocks noGrp="1"/>
          </p:cNvSpPr>
          <p:nvPr>
            <p:ph type="title"/>
          </p:nvPr>
        </p:nvSpPr>
        <p:spPr/>
        <p:txBody>
          <a:bodyPr/>
          <a:lstStyle/>
          <a:p>
            <a:r>
              <a:rPr lang="en-US" dirty="0"/>
              <a:t>11.4 Circumference and Arc Length</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775" y="1504950"/>
            <a:ext cx="42937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2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circle(in)">
                                      <p:cBhvr>
                                        <p:cTn id="9" dur="2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11.4 Answers</a:t>
            </a:r>
            <a:endParaRPr lang="en-US" dirty="0" smtClean="0"/>
          </a:p>
          <a:p>
            <a:endParaRPr lang="en-US" dirty="0"/>
          </a:p>
          <a:p>
            <a:r>
              <a:rPr lang="en-US" dirty="0" smtClean="0">
                <a:hlinkClick r:id="rId4" action="ppaction://hlinkpres?slideindex=1&amp;slidetitle="/>
              </a:rPr>
              <a:t>11.4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933544"/>
            <a:ext cx="8486774" cy="2707036"/>
          </a:xfrm>
        </p:spPr>
        <p:txBody>
          <a:bodyPr/>
          <a:lstStyle/>
          <a:p>
            <a:r>
              <a:rPr lang="en-US" sz="2000" dirty="0" smtClean="0"/>
              <a:t>Sector of a Circle</a:t>
            </a:r>
          </a:p>
          <a:p>
            <a:pPr marL="457200" indent="-457200">
              <a:buFont typeface="Arial" pitchFamily="34" charset="0"/>
              <a:buChar char="•"/>
            </a:pPr>
            <a:r>
              <a:rPr lang="en-US" sz="2000" dirty="0" smtClean="0"/>
              <a:t>Fraction of a Circle</a:t>
            </a:r>
            <a:endParaRPr lang="en-US" sz="2000" dirty="0"/>
          </a:p>
        </p:txBody>
      </p:sp>
      <p:sp>
        <p:nvSpPr>
          <p:cNvPr id="3" name="Title 2"/>
          <p:cNvSpPr>
            <a:spLocks noGrp="1"/>
          </p:cNvSpPr>
          <p:nvPr>
            <p:ph type="title"/>
          </p:nvPr>
        </p:nvSpPr>
        <p:spPr/>
        <p:txBody>
          <a:bodyPr/>
          <a:lstStyle/>
          <a:p>
            <a:r>
              <a:rPr lang="en-US" dirty="0" smtClean="0"/>
              <a:t>11.5 Areas of Circles and Sectors</a:t>
            </a:r>
            <a:endParaRPr lang="en-US" dirty="0"/>
          </a:p>
        </p:txBody>
      </p:sp>
      <p:sp>
        <p:nvSpPr>
          <p:cNvPr id="4" name="TextBox 3"/>
          <p:cNvSpPr txBox="1"/>
          <p:nvPr/>
        </p:nvSpPr>
        <p:spPr>
          <a:xfrm>
            <a:off x="400050" y="1102546"/>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Circle</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400050" y="1471879"/>
                <a:ext cx="8458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𝜋</m:t>
                      </m:r>
                      <m:sSup>
                        <m:sSupPr>
                          <m:ctrlPr>
                            <a:rPr lang="en-US"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2</m:t>
                          </m:r>
                        </m:sup>
                      </m:sSup>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0" y="1471879"/>
                <a:ext cx="8458200" cy="461665"/>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400050" y="3116818"/>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Sector</a:t>
            </a:r>
            <a:endParaRPr lang="en-US" sz="2400" dirty="0"/>
          </a:p>
        </p:txBody>
      </p:sp>
      <mc:AlternateContent xmlns:mc="http://schemas.openxmlformats.org/markup-compatibility/2006" xmlns:a14="http://schemas.microsoft.com/office/drawing/2010/main">
        <mc:Choice Requires="a14">
          <p:sp>
            <p:nvSpPr>
              <p:cNvPr id="8" name="TextBox 7"/>
              <p:cNvSpPr txBox="1"/>
              <p:nvPr/>
            </p:nvSpPr>
            <p:spPr>
              <a:xfrm>
                <a:off x="400050" y="3486151"/>
                <a:ext cx="8458200" cy="7861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Measure</m:t>
                          </m:r>
                        </m:num>
                        <m:den>
                          <m:r>
                            <a:rPr lang="en-US" sz="2400" b="0" i="1" smtClean="0">
                              <a:latin typeface="Cambria Math"/>
                            </a:rPr>
                            <m:t>360°</m:t>
                          </m:r>
                        </m:den>
                      </m:f>
                      <m:r>
                        <a:rPr lang="en-US" sz="2400" b="0" i="1" smtClean="0">
                          <a:latin typeface="Cambria Math"/>
                        </a:rPr>
                        <m:t>⋅</m:t>
                      </m:r>
                      <m:r>
                        <a:rPr lang="en-US" sz="2400" b="0" i="1" smtClean="0">
                          <a:latin typeface="Cambria Math"/>
                        </a:rPr>
                        <m:t>𝜋</m:t>
                      </m:r>
                      <m:sSup>
                        <m:sSupPr>
                          <m:ctrlPr>
                            <a:rPr lang="en-US"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2</m:t>
                          </m:r>
                        </m:sup>
                      </m:sSup>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00050" y="3486151"/>
                <a:ext cx="8458200" cy="786177"/>
              </a:xfrm>
              <a:prstGeom prst="rect">
                <a:avLst/>
              </a:prstGeom>
              <a:blipFill rotWithShape="1">
                <a:blip r:embed="rId4"/>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57801" y="1943100"/>
            <a:ext cx="1600199" cy="155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6" presetClass="entr" presetSubtype="21"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barn(inVertical)">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lnSpcReduction="10000"/>
              </a:bodyPr>
              <a:lstStyle/>
              <a:p>
                <a:r>
                  <a:rPr lang="en-US" dirty="0" smtClean="0"/>
                  <a:t>Find area of </a:t>
                </a:r>
                <a14:m>
                  <m:oMath xmlns:m="http://schemas.openxmlformats.org/officeDocument/2006/math">
                    <m:r>
                      <a:rPr lang="en-US" b="0" i="1" smtClean="0">
                        <a:latin typeface="Cambria Math"/>
                      </a:rPr>
                      <m:t>⨀</m:t>
                    </m:r>
                    <m:r>
                      <a:rPr lang="en-US" b="0" i="1" smtClean="0">
                        <a:latin typeface="Cambria Math"/>
                      </a:rPr>
                      <m:t>𝐷</m:t>
                    </m:r>
                  </m:oMath>
                </a14:m>
                <a:endParaRPr lang="en-US" b="0" dirty="0" smtClean="0"/>
              </a:p>
              <a:p>
                <a:endParaRPr lang="en-US" dirty="0" smtClean="0"/>
              </a:p>
              <a:p>
                <a:endParaRPr lang="en-US" dirty="0"/>
              </a:p>
              <a:p>
                <a:r>
                  <a:rPr lang="en-US" dirty="0" smtClean="0"/>
                  <a:t>Find area of red sector</a:t>
                </a:r>
              </a:p>
              <a:p>
                <a:endParaRPr lang="en-US" dirty="0"/>
              </a:p>
              <a:p>
                <a:endParaRPr lang="en-US" dirty="0" smtClean="0"/>
              </a:p>
              <a:p>
                <a:r>
                  <a:rPr lang="en-US" dirty="0" smtClean="0"/>
                  <a:t>Find area of blue sector</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rotWithShape="1">
                <a:blip r:embed="rId3"/>
                <a:stretch>
                  <a:fillRect l="-1293" t="-10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11.5 Areas of Circles and Sectors</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6999" y="1028702"/>
            <a:ext cx="2389891" cy="235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3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US" dirty="0" smtClean="0"/>
              <a:t>Find the area of the figure.</a:t>
            </a:r>
          </a:p>
          <a:p>
            <a:endParaRPr lang="en-US" dirty="0"/>
          </a:p>
          <a:p>
            <a:endParaRPr lang="en-US" dirty="0" smtClean="0"/>
          </a:p>
          <a:p>
            <a:endParaRPr lang="en-US" dirty="0"/>
          </a:p>
          <a:p>
            <a:endParaRPr lang="en-US" dirty="0" smtClean="0"/>
          </a:p>
          <a:p>
            <a:endParaRPr lang="en-US" dirty="0"/>
          </a:p>
          <a:p>
            <a:endParaRPr lang="en-US" dirty="0" smtClean="0"/>
          </a:p>
          <a:p>
            <a:r>
              <a:rPr lang="en-US" i="1" dirty="0"/>
              <a:t>758 #2-40 even, 46-50 </a:t>
            </a:r>
            <a:r>
              <a:rPr lang="en-US" i="1" dirty="0" smtClean="0"/>
              <a:t>even = 23</a:t>
            </a:r>
          </a:p>
          <a:p>
            <a:r>
              <a:rPr lang="en-US" i="1" dirty="0" smtClean="0"/>
              <a:t>Extra Credit </a:t>
            </a:r>
            <a:r>
              <a:rPr lang="en-US" i="1" dirty="0"/>
              <a:t>761 #2, </a:t>
            </a:r>
            <a:r>
              <a:rPr lang="en-US" i="1" dirty="0" smtClean="0"/>
              <a:t>6 = +2</a:t>
            </a:r>
            <a:endParaRPr lang="en-US" dirty="0"/>
          </a:p>
        </p:txBody>
      </p:sp>
      <p:sp>
        <p:nvSpPr>
          <p:cNvPr id="3" name="Title 2"/>
          <p:cNvSpPr>
            <a:spLocks noGrp="1"/>
          </p:cNvSpPr>
          <p:nvPr>
            <p:ph type="title"/>
          </p:nvPr>
        </p:nvSpPr>
        <p:spPr/>
        <p:txBody>
          <a:bodyPr/>
          <a:lstStyle/>
          <a:p>
            <a:r>
              <a:rPr lang="en-US" dirty="0"/>
              <a:t>11.5 Areas of Circles and Sectors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085850"/>
            <a:ext cx="2367591" cy="194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11.5 Answers</a:t>
            </a:r>
            <a:endParaRPr lang="en-US" dirty="0" smtClean="0"/>
          </a:p>
          <a:p>
            <a:endParaRPr lang="en-US" dirty="0"/>
          </a:p>
          <a:p>
            <a:r>
              <a:rPr lang="en-US" dirty="0" smtClean="0">
                <a:hlinkClick r:id="rId4" action="ppaction://hlinkpres?slideindex=1&amp;slidetitle="/>
              </a:rPr>
              <a:t>11.5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dirty="0"/>
              <a:t>11.6 Areas of Regular Polygons</a:t>
            </a:r>
            <a:endParaRPr lang="en-US" sz="4000" dirty="0"/>
          </a:p>
        </p:txBody>
      </p:sp>
      <mc:AlternateContent xmlns:mc="http://schemas.openxmlformats.org/markup-compatibility/2006" xmlns:a14="http://schemas.microsoft.com/office/drawing/2010/main">
        <mc:Choice Requires="a14">
          <p:sp>
            <p:nvSpPr>
              <p:cNvPr id="37891" name="Rectangle 3"/>
              <p:cNvSpPr>
                <a:spLocks noGrp="1" noChangeArrowheads="1"/>
              </p:cNvSpPr>
              <p:nvPr>
                <p:ph type="body" idx="4294967295"/>
              </p:nvPr>
            </p:nvSpPr>
            <p:spPr>
              <a:xfrm>
                <a:off x="457200" y="1200151"/>
                <a:ext cx="8229600" cy="3398044"/>
              </a:xfrm>
              <a:prstGeom prst="rect">
                <a:avLst/>
              </a:prstGeom>
            </p:spPr>
            <p:txBody>
              <a:bodyPr/>
              <a:lstStyle/>
              <a:p>
                <a:r>
                  <a:rPr lang="en-US" dirty="0" smtClean="0"/>
                  <a:t>Now that we know how to find the area of a triangle we can find the area of any polygon since it can be broken up into triangles.  </a:t>
                </a:r>
              </a:p>
              <a:p>
                <a:r>
                  <a:rPr lang="en-US" dirty="0"/>
                  <a:t>For example find the area of a stop sign.  </a:t>
                </a:r>
              </a:p>
              <a:p>
                <a:endParaRPr lang="en-US" dirty="0"/>
              </a:p>
              <a:p>
                <a:r>
                  <a:rPr lang="en-US" dirty="0" smtClean="0"/>
                  <a:t> </a:t>
                </a:r>
                <a14:m>
                  <m:oMath xmlns:m="http://schemas.openxmlformats.org/officeDocument/2006/math">
                    <m:r>
                      <a:rPr lang="en-US" i="1" dirty="0" smtClean="0">
                        <a:latin typeface="Cambria Math"/>
                      </a:rPr>
                      <m:t>𝐴</m:t>
                    </m:r>
                    <m:r>
                      <a:rPr lang="en-US" i="1" dirty="0" smtClean="0">
                        <a:latin typeface="Cambria Math"/>
                      </a:rPr>
                      <m:t>=</m:t>
                    </m:r>
                    <m:f>
                      <m:fPr>
                        <m:ctrlPr>
                          <a:rPr lang="en-US" b="0" i="1" dirty="0" smtClean="0">
                            <a:latin typeface="Cambria Math" panose="02040503050406030204" pitchFamily="18" charset="0"/>
                            <a:cs typeface="Arial" charset="0"/>
                          </a:rPr>
                        </m:ctrlPr>
                      </m:fPr>
                      <m:num>
                        <m:r>
                          <a:rPr lang="en-US" b="0" i="1" dirty="0" smtClean="0">
                            <a:latin typeface="Cambria Math"/>
                            <a:cs typeface="Arial" charset="0"/>
                          </a:rPr>
                          <m:t>1</m:t>
                        </m:r>
                      </m:num>
                      <m:den>
                        <m:r>
                          <a:rPr lang="en-US" b="0" i="1" dirty="0" smtClean="0">
                            <a:latin typeface="Cambria Math"/>
                            <a:cs typeface="Arial" charset="0"/>
                          </a:rPr>
                          <m:t>2</m:t>
                        </m:r>
                      </m:den>
                    </m:f>
                    <m:r>
                      <a:rPr lang="en-US" i="1" dirty="0" smtClean="0">
                        <a:latin typeface="Cambria Math"/>
                      </a:rPr>
                      <m:t>𝑃𝑎</m:t>
                    </m:r>
                  </m:oMath>
                </a14:m>
                <a:endParaRPr lang="en-US" dirty="0"/>
              </a:p>
              <a:p>
                <a:endParaRPr lang="en-US" dirty="0"/>
              </a:p>
            </p:txBody>
          </p:sp>
        </mc:Choice>
        <mc:Fallback xmlns="">
          <p:sp>
            <p:nvSpPr>
              <p:cNvPr id="37891" name="Rectangle 3"/>
              <p:cNvSpPr>
                <a:spLocks noGrp="1" noRot="1" noChangeAspect="1" noMove="1" noResize="1" noEditPoints="1" noAdjustHandles="1" noChangeArrowheads="1" noChangeShapeType="1" noTextEdit="1"/>
              </p:cNvSpPr>
              <p:nvPr>
                <p:ph type="body" idx="4294967295"/>
              </p:nvPr>
            </p:nvSpPr>
            <p:spPr>
              <a:xfrm>
                <a:off x="457200" y="1600200"/>
                <a:ext cx="8229600" cy="4530725"/>
              </a:xfrm>
              <a:prstGeom prst="rect">
                <a:avLst/>
              </a:prstGeom>
              <a:blipFill rotWithShape="1">
                <a:blip r:embed="rId3"/>
                <a:stretch>
                  <a:fillRect l="-1259" t="-1077" r="-1333"/>
                </a:stretch>
              </a:blipFill>
            </p:spPr>
            <p:txBody>
              <a:bodyPr/>
              <a:lstStyle/>
              <a:p>
                <a:r>
                  <a:rPr lang="en-US">
                    <a:noFill/>
                  </a:rPr>
                  <a:t> </a:t>
                </a:r>
              </a:p>
            </p:txBody>
          </p:sp>
        </mc:Fallback>
      </mc:AlternateContent>
      <p:sp>
        <p:nvSpPr>
          <p:cNvPr id="37892" name="AutoShape 4"/>
          <p:cNvSpPr>
            <a:spLocks noChangeArrowheads="1"/>
          </p:cNvSpPr>
          <p:nvPr/>
        </p:nvSpPr>
        <p:spPr bwMode="auto">
          <a:xfrm>
            <a:off x="5105400" y="2914650"/>
            <a:ext cx="1828800" cy="1790700"/>
          </a:xfrm>
          <a:prstGeom prst="octagon">
            <a:avLst>
              <a:gd name="adj" fmla="val 2928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7" name="Group 9"/>
          <p:cNvGrpSpPr>
            <a:grpSpLocks/>
          </p:cNvGrpSpPr>
          <p:nvPr/>
        </p:nvGrpSpPr>
        <p:grpSpPr bwMode="auto">
          <a:xfrm>
            <a:off x="5105400" y="2914650"/>
            <a:ext cx="1828800" cy="1790700"/>
            <a:chOff x="3264" y="1680"/>
            <a:chExt cx="1152" cy="1152"/>
          </a:xfrm>
        </p:grpSpPr>
        <p:sp>
          <p:nvSpPr>
            <p:cNvPr id="37893" name="Line 5"/>
            <p:cNvSpPr>
              <a:spLocks noChangeShapeType="1"/>
            </p:cNvSpPr>
            <p:nvPr/>
          </p:nvSpPr>
          <p:spPr bwMode="auto">
            <a:xfrm flipV="1">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6"/>
            <p:cNvSpPr>
              <a:spLocks noChangeShapeType="1"/>
            </p:cNvSpPr>
            <p:nvPr/>
          </p:nvSpPr>
          <p:spPr bwMode="auto">
            <a:xfrm>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7"/>
            <p:cNvSpPr>
              <a:spLocks noChangeShapeType="1"/>
            </p:cNvSpPr>
            <p:nvPr/>
          </p:nvSpPr>
          <p:spPr bwMode="auto">
            <a:xfrm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8"/>
            <p:cNvSpPr>
              <a:spLocks noChangeShapeType="1"/>
            </p:cNvSpPr>
            <p:nvPr/>
          </p:nvSpPr>
          <p:spPr bwMode="auto">
            <a:xfrm flipH="1"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02" name="Group 14"/>
          <p:cNvGrpSpPr>
            <a:grpSpLocks/>
          </p:cNvGrpSpPr>
          <p:nvPr/>
        </p:nvGrpSpPr>
        <p:grpSpPr bwMode="auto">
          <a:xfrm>
            <a:off x="5105400" y="2914650"/>
            <a:ext cx="1828800" cy="1790700"/>
            <a:chOff x="3264" y="1680"/>
            <a:chExt cx="1152" cy="1152"/>
          </a:xfrm>
        </p:grpSpPr>
        <p:sp>
          <p:nvSpPr>
            <p:cNvPr id="37898" name="Line 10"/>
            <p:cNvSpPr>
              <a:spLocks noChangeShapeType="1"/>
            </p:cNvSpPr>
            <p:nvPr/>
          </p:nvSpPr>
          <p:spPr bwMode="auto">
            <a:xfrm>
              <a:off x="3840" y="1680"/>
              <a:ext cx="0" cy="115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1"/>
            <p:cNvSpPr>
              <a:spLocks noChangeShapeType="1"/>
            </p:cNvSpPr>
            <p:nvPr/>
          </p:nvSpPr>
          <p:spPr bwMode="auto">
            <a:xfrm>
              <a:off x="3429" y="1845"/>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2"/>
            <p:cNvSpPr>
              <a:spLocks noChangeShapeType="1"/>
            </p:cNvSpPr>
            <p:nvPr/>
          </p:nvSpPr>
          <p:spPr bwMode="auto">
            <a:xfrm flipV="1">
              <a:off x="3429" y="1851"/>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3"/>
            <p:cNvSpPr>
              <a:spLocks noChangeShapeType="1"/>
            </p:cNvSpPr>
            <p:nvPr/>
          </p:nvSpPr>
          <p:spPr bwMode="auto">
            <a:xfrm>
              <a:off x="3264" y="2256"/>
              <a:ext cx="1152"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05" name="Group 17"/>
          <p:cNvGrpSpPr>
            <a:grpSpLocks/>
          </p:cNvGrpSpPr>
          <p:nvPr/>
        </p:nvGrpSpPr>
        <p:grpSpPr bwMode="auto">
          <a:xfrm>
            <a:off x="4350545" y="3490260"/>
            <a:ext cx="614363" cy="648805"/>
            <a:chOff x="2784" y="2016"/>
            <a:chExt cx="387" cy="480"/>
          </a:xfrm>
        </p:grpSpPr>
        <p:sp>
          <p:nvSpPr>
            <p:cNvPr id="37903" name="AutoShape 15"/>
            <p:cNvSpPr>
              <a:spLocks/>
            </p:cNvSpPr>
            <p:nvPr/>
          </p:nvSpPr>
          <p:spPr bwMode="auto">
            <a:xfrm>
              <a:off x="2982" y="2016"/>
              <a:ext cx="169" cy="480"/>
            </a:xfrm>
            <a:prstGeom prst="leftBrace">
              <a:avLst>
                <a:gd name="adj1" fmla="val 2366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Text Box 16"/>
            <p:cNvSpPr txBox="1">
              <a:spLocks noChangeArrowheads="1"/>
            </p:cNvSpPr>
            <p:nvPr/>
          </p:nvSpPr>
          <p:spPr bwMode="auto">
            <a:xfrm>
              <a:off x="2784" y="2130"/>
              <a:ext cx="38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s</a:t>
              </a:r>
            </a:p>
          </p:txBody>
        </p:sp>
      </p:grpSp>
      <p:grpSp>
        <p:nvGrpSpPr>
          <p:cNvPr id="37908" name="Group 20"/>
          <p:cNvGrpSpPr>
            <a:grpSpLocks/>
          </p:cNvGrpSpPr>
          <p:nvPr/>
        </p:nvGrpSpPr>
        <p:grpSpPr bwMode="auto">
          <a:xfrm>
            <a:off x="6019800" y="3186824"/>
            <a:ext cx="2643188" cy="458217"/>
            <a:chOff x="2688" y="2832"/>
            <a:chExt cx="1665" cy="339"/>
          </a:xfrm>
        </p:grpSpPr>
        <p:sp>
          <p:nvSpPr>
            <p:cNvPr id="37906" name="Line 18"/>
            <p:cNvSpPr>
              <a:spLocks noChangeShapeType="1"/>
            </p:cNvSpPr>
            <p:nvPr/>
          </p:nvSpPr>
          <p:spPr bwMode="auto">
            <a:xfrm flipH="1" flipV="1">
              <a:off x="2688" y="2832"/>
              <a:ext cx="1066" cy="16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Text Box 19"/>
            <p:cNvSpPr txBox="1">
              <a:spLocks noChangeArrowheads="1"/>
            </p:cNvSpPr>
            <p:nvPr/>
          </p:nvSpPr>
          <p:spPr bwMode="auto">
            <a:xfrm>
              <a:off x="3716" y="2861"/>
              <a:ext cx="63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latin typeface="Arial" charset="0"/>
                </a:rPr>
                <a:t>a</a:t>
              </a:r>
            </a:p>
          </p:txBody>
        </p:sp>
      </p:grpSp>
    </p:spTree>
    <p:extLst>
      <p:ext uri="{BB962C8B-B14F-4D97-AF65-F5344CB8AC3E}">
        <p14:creationId xmlns:p14="http://schemas.microsoft.com/office/powerpoint/2010/main" val="10507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wipe(down)">
                                      <p:cBhvr>
                                        <p:cTn id="15" dur="580">
                                          <p:stCondLst>
                                            <p:cond delay="0"/>
                                          </p:stCondLst>
                                        </p:cTn>
                                        <p:tgtEl>
                                          <p:spTgt spid="37892"/>
                                        </p:tgtEl>
                                      </p:cBhvr>
                                    </p:animEffect>
                                    <p:anim calcmode="lin" valueType="num">
                                      <p:cBhvr>
                                        <p:cTn id="16" dur="1822" tmFilter="0,0; 0.14,0.36; 0.43,0.73; 0.71,0.91; 1.0,1.0">
                                          <p:stCondLst>
                                            <p:cond delay="0"/>
                                          </p:stCondLst>
                                        </p:cTn>
                                        <p:tgtEl>
                                          <p:spTgt spid="3789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789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789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789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7892"/>
                                        </p:tgtEl>
                                        <p:attrNameLst>
                                          <p:attrName>ppt_y</p:attrName>
                                        </p:attrNameLst>
                                      </p:cBhvr>
                                      <p:tavLst>
                                        <p:tav tm="0" fmla="#ppt_y-sin(pi*$)/81">
                                          <p:val>
                                            <p:fltVal val="0"/>
                                          </p:val>
                                        </p:tav>
                                        <p:tav tm="100000">
                                          <p:val>
                                            <p:fltVal val="1"/>
                                          </p:val>
                                        </p:tav>
                                      </p:tavLst>
                                    </p:anim>
                                    <p:animScale>
                                      <p:cBhvr>
                                        <p:cTn id="21" dur="26">
                                          <p:stCondLst>
                                            <p:cond delay="650"/>
                                          </p:stCondLst>
                                        </p:cTn>
                                        <p:tgtEl>
                                          <p:spTgt spid="37892"/>
                                        </p:tgtEl>
                                      </p:cBhvr>
                                      <p:to x="100000" y="60000"/>
                                    </p:animScale>
                                    <p:animScale>
                                      <p:cBhvr>
                                        <p:cTn id="22" dur="166" decel="50000">
                                          <p:stCondLst>
                                            <p:cond delay="676"/>
                                          </p:stCondLst>
                                        </p:cTn>
                                        <p:tgtEl>
                                          <p:spTgt spid="37892"/>
                                        </p:tgtEl>
                                      </p:cBhvr>
                                      <p:to x="100000" y="100000"/>
                                    </p:animScale>
                                    <p:animScale>
                                      <p:cBhvr>
                                        <p:cTn id="23" dur="26">
                                          <p:stCondLst>
                                            <p:cond delay="1312"/>
                                          </p:stCondLst>
                                        </p:cTn>
                                        <p:tgtEl>
                                          <p:spTgt spid="37892"/>
                                        </p:tgtEl>
                                      </p:cBhvr>
                                      <p:to x="100000" y="80000"/>
                                    </p:animScale>
                                    <p:animScale>
                                      <p:cBhvr>
                                        <p:cTn id="24" dur="166" decel="50000">
                                          <p:stCondLst>
                                            <p:cond delay="1338"/>
                                          </p:stCondLst>
                                        </p:cTn>
                                        <p:tgtEl>
                                          <p:spTgt spid="37892"/>
                                        </p:tgtEl>
                                      </p:cBhvr>
                                      <p:to x="100000" y="100000"/>
                                    </p:animScale>
                                    <p:animScale>
                                      <p:cBhvr>
                                        <p:cTn id="25" dur="26">
                                          <p:stCondLst>
                                            <p:cond delay="1642"/>
                                          </p:stCondLst>
                                        </p:cTn>
                                        <p:tgtEl>
                                          <p:spTgt spid="37892"/>
                                        </p:tgtEl>
                                      </p:cBhvr>
                                      <p:to x="100000" y="90000"/>
                                    </p:animScale>
                                    <p:animScale>
                                      <p:cBhvr>
                                        <p:cTn id="26" dur="166" decel="50000">
                                          <p:stCondLst>
                                            <p:cond delay="1668"/>
                                          </p:stCondLst>
                                        </p:cTn>
                                        <p:tgtEl>
                                          <p:spTgt spid="37892"/>
                                        </p:tgtEl>
                                      </p:cBhvr>
                                      <p:to x="100000" y="100000"/>
                                    </p:animScale>
                                    <p:animScale>
                                      <p:cBhvr>
                                        <p:cTn id="27" dur="26">
                                          <p:stCondLst>
                                            <p:cond delay="1808"/>
                                          </p:stCondLst>
                                        </p:cTn>
                                        <p:tgtEl>
                                          <p:spTgt spid="37892"/>
                                        </p:tgtEl>
                                      </p:cBhvr>
                                      <p:to x="100000" y="95000"/>
                                    </p:animScale>
                                    <p:animScale>
                                      <p:cBhvr>
                                        <p:cTn id="28" dur="166" decel="50000">
                                          <p:stCondLst>
                                            <p:cond delay="1834"/>
                                          </p:stCondLst>
                                        </p:cTn>
                                        <p:tgtEl>
                                          <p:spTgt spid="37892"/>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nodeType="clickEffect">
                                  <p:stCondLst>
                                    <p:cond delay="0"/>
                                  </p:stCondLst>
                                  <p:childTnLst>
                                    <p:set>
                                      <p:cBhvr>
                                        <p:cTn id="32" dur="1" fill="hold">
                                          <p:stCondLst>
                                            <p:cond delay="0"/>
                                          </p:stCondLst>
                                        </p:cTn>
                                        <p:tgtEl>
                                          <p:spTgt spid="37905"/>
                                        </p:tgtEl>
                                        <p:attrNameLst>
                                          <p:attrName>style.visibility</p:attrName>
                                        </p:attrNameLst>
                                      </p:cBhvr>
                                      <p:to>
                                        <p:strVal val="visible"/>
                                      </p:to>
                                    </p:set>
                                    <p:animEffect transition="in" filter="wipe(down)">
                                      <p:cBhvr>
                                        <p:cTn id="33" dur="580">
                                          <p:stCondLst>
                                            <p:cond delay="0"/>
                                          </p:stCondLst>
                                        </p:cTn>
                                        <p:tgtEl>
                                          <p:spTgt spid="37905"/>
                                        </p:tgtEl>
                                      </p:cBhvr>
                                    </p:animEffect>
                                    <p:anim calcmode="lin" valueType="num">
                                      <p:cBhvr>
                                        <p:cTn id="34" dur="1822" tmFilter="0,0; 0.14,0.36; 0.43,0.73; 0.71,0.91; 1.0,1.0">
                                          <p:stCondLst>
                                            <p:cond delay="0"/>
                                          </p:stCondLst>
                                        </p:cTn>
                                        <p:tgtEl>
                                          <p:spTgt spid="3790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90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90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90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905"/>
                                        </p:tgtEl>
                                        <p:attrNameLst>
                                          <p:attrName>ppt_y</p:attrName>
                                        </p:attrNameLst>
                                      </p:cBhvr>
                                      <p:tavLst>
                                        <p:tav tm="0" fmla="#ppt_y-sin(pi*$)/81">
                                          <p:val>
                                            <p:fltVal val="0"/>
                                          </p:val>
                                        </p:tav>
                                        <p:tav tm="100000">
                                          <p:val>
                                            <p:fltVal val="1"/>
                                          </p:val>
                                        </p:tav>
                                      </p:tavLst>
                                    </p:anim>
                                    <p:animScale>
                                      <p:cBhvr>
                                        <p:cTn id="39" dur="26">
                                          <p:stCondLst>
                                            <p:cond delay="650"/>
                                          </p:stCondLst>
                                        </p:cTn>
                                        <p:tgtEl>
                                          <p:spTgt spid="37905"/>
                                        </p:tgtEl>
                                      </p:cBhvr>
                                      <p:to x="100000" y="60000"/>
                                    </p:animScale>
                                    <p:animScale>
                                      <p:cBhvr>
                                        <p:cTn id="40" dur="166" decel="50000">
                                          <p:stCondLst>
                                            <p:cond delay="676"/>
                                          </p:stCondLst>
                                        </p:cTn>
                                        <p:tgtEl>
                                          <p:spTgt spid="37905"/>
                                        </p:tgtEl>
                                      </p:cBhvr>
                                      <p:to x="100000" y="100000"/>
                                    </p:animScale>
                                    <p:animScale>
                                      <p:cBhvr>
                                        <p:cTn id="41" dur="26">
                                          <p:stCondLst>
                                            <p:cond delay="1312"/>
                                          </p:stCondLst>
                                        </p:cTn>
                                        <p:tgtEl>
                                          <p:spTgt spid="37905"/>
                                        </p:tgtEl>
                                      </p:cBhvr>
                                      <p:to x="100000" y="80000"/>
                                    </p:animScale>
                                    <p:animScale>
                                      <p:cBhvr>
                                        <p:cTn id="42" dur="166" decel="50000">
                                          <p:stCondLst>
                                            <p:cond delay="1338"/>
                                          </p:stCondLst>
                                        </p:cTn>
                                        <p:tgtEl>
                                          <p:spTgt spid="37905"/>
                                        </p:tgtEl>
                                      </p:cBhvr>
                                      <p:to x="100000" y="100000"/>
                                    </p:animScale>
                                    <p:animScale>
                                      <p:cBhvr>
                                        <p:cTn id="43" dur="26">
                                          <p:stCondLst>
                                            <p:cond delay="1642"/>
                                          </p:stCondLst>
                                        </p:cTn>
                                        <p:tgtEl>
                                          <p:spTgt spid="37905"/>
                                        </p:tgtEl>
                                      </p:cBhvr>
                                      <p:to x="100000" y="90000"/>
                                    </p:animScale>
                                    <p:animScale>
                                      <p:cBhvr>
                                        <p:cTn id="44" dur="166" decel="50000">
                                          <p:stCondLst>
                                            <p:cond delay="1668"/>
                                          </p:stCondLst>
                                        </p:cTn>
                                        <p:tgtEl>
                                          <p:spTgt spid="37905"/>
                                        </p:tgtEl>
                                      </p:cBhvr>
                                      <p:to x="100000" y="100000"/>
                                    </p:animScale>
                                    <p:animScale>
                                      <p:cBhvr>
                                        <p:cTn id="45" dur="26">
                                          <p:stCondLst>
                                            <p:cond delay="1808"/>
                                          </p:stCondLst>
                                        </p:cTn>
                                        <p:tgtEl>
                                          <p:spTgt spid="37905"/>
                                        </p:tgtEl>
                                      </p:cBhvr>
                                      <p:to x="100000" y="95000"/>
                                    </p:animScale>
                                    <p:animScale>
                                      <p:cBhvr>
                                        <p:cTn id="46" dur="166" decel="50000">
                                          <p:stCondLst>
                                            <p:cond delay="1834"/>
                                          </p:stCondLst>
                                        </p:cTn>
                                        <p:tgtEl>
                                          <p:spTgt spid="37905"/>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nodeType="clickEffect">
                                  <p:stCondLst>
                                    <p:cond delay="0"/>
                                  </p:stCondLst>
                                  <p:childTnLst>
                                    <p:set>
                                      <p:cBhvr>
                                        <p:cTn id="50" dur="1" fill="hold">
                                          <p:stCondLst>
                                            <p:cond delay="0"/>
                                          </p:stCondLst>
                                        </p:cTn>
                                        <p:tgtEl>
                                          <p:spTgt spid="37897"/>
                                        </p:tgtEl>
                                        <p:attrNameLst>
                                          <p:attrName>style.visibility</p:attrName>
                                        </p:attrNameLst>
                                      </p:cBhvr>
                                      <p:to>
                                        <p:strVal val="visible"/>
                                      </p:to>
                                    </p:set>
                                    <p:animEffect transition="in" filter="wipe(down)">
                                      <p:cBhvr>
                                        <p:cTn id="51" dur="580">
                                          <p:stCondLst>
                                            <p:cond delay="0"/>
                                          </p:stCondLst>
                                        </p:cTn>
                                        <p:tgtEl>
                                          <p:spTgt spid="37897"/>
                                        </p:tgtEl>
                                      </p:cBhvr>
                                    </p:animEffect>
                                    <p:anim calcmode="lin" valueType="num">
                                      <p:cBhvr>
                                        <p:cTn id="52" dur="1822" tmFilter="0,0; 0.14,0.36; 0.43,0.73; 0.71,0.91; 1.0,1.0">
                                          <p:stCondLst>
                                            <p:cond delay="0"/>
                                          </p:stCondLst>
                                        </p:cTn>
                                        <p:tgtEl>
                                          <p:spTgt spid="3789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789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789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789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7897"/>
                                        </p:tgtEl>
                                        <p:attrNameLst>
                                          <p:attrName>ppt_y</p:attrName>
                                        </p:attrNameLst>
                                      </p:cBhvr>
                                      <p:tavLst>
                                        <p:tav tm="0" fmla="#ppt_y-sin(pi*$)/81">
                                          <p:val>
                                            <p:fltVal val="0"/>
                                          </p:val>
                                        </p:tav>
                                        <p:tav tm="100000">
                                          <p:val>
                                            <p:fltVal val="1"/>
                                          </p:val>
                                        </p:tav>
                                      </p:tavLst>
                                    </p:anim>
                                    <p:animScale>
                                      <p:cBhvr>
                                        <p:cTn id="57" dur="26">
                                          <p:stCondLst>
                                            <p:cond delay="650"/>
                                          </p:stCondLst>
                                        </p:cTn>
                                        <p:tgtEl>
                                          <p:spTgt spid="37897"/>
                                        </p:tgtEl>
                                      </p:cBhvr>
                                      <p:to x="100000" y="60000"/>
                                    </p:animScale>
                                    <p:animScale>
                                      <p:cBhvr>
                                        <p:cTn id="58" dur="166" decel="50000">
                                          <p:stCondLst>
                                            <p:cond delay="676"/>
                                          </p:stCondLst>
                                        </p:cTn>
                                        <p:tgtEl>
                                          <p:spTgt spid="37897"/>
                                        </p:tgtEl>
                                      </p:cBhvr>
                                      <p:to x="100000" y="100000"/>
                                    </p:animScale>
                                    <p:animScale>
                                      <p:cBhvr>
                                        <p:cTn id="59" dur="26">
                                          <p:stCondLst>
                                            <p:cond delay="1312"/>
                                          </p:stCondLst>
                                        </p:cTn>
                                        <p:tgtEl>
                                          <p:spTgt spid="37897"/>
                                        </p:tgtEl>
                                      </p:cBhvr>
                                      <p:to x="100000" y="80000"/>
                                    </p:animScale>
                                    <p:animScale>
                                      <p:cBhvr>
                                        <p:cTn id="60" dur="166" decel="50000">
                                          <p:stCondLst>
                                            <p:cond delay="1338"/>
                                          </p:stCondLst>
                                        </p:cTn>
                                        <p:tgtEl>
                                          <p:spTgt spid="37897"/>
                                        </p:tgtEl>
                                      </p:cBhvr>
                                      <p:to x="100000" y="100000"/>
                                    </p:animScale>
                                    <p:animScale>
                                      <p:cBhvr>
                                        <p:cTn id="61" dur="26">
                                          <p:stCondLst>
                                            <p:cond delay="1642"/>
                                          </p:stCondLst>
                                        </p:cTn>
                                        <p:tgtEl>
                                          <p:spTgt spid="37897"/>
                                        </p:tgtEl>
                                      </p:cBhvr>
                                      <p:to x="100000" y="90000"/>
                                    </p:animScale>
                                    <p:animScale>
                                      <p:cBhvr>
                                        <p:cTn id="62" dur="166" decel="50000">
                                          <p:stCondLst>
                                            <p:cond delay="1668"/>
                                          </p:stCondLst>
                                        </p:cTn>
                                        <p:tgtEl>
                                          <p:spTgt spid="37897"/>
                                        </p:tgtEl>
                                      </p:cBhvr>
                                      <p:to x="100000" y="100000"/>
                                    </p:animScale>
                                    <p:animScale>
                                      <p:cBhvr>
                                        <p:cTn id="63" dur="26">
                                          <p:stCondLst>
                                            <p:cond delay="1808"/>
                                          </p:stCondLst>
                                        </p:cTn>
                                        <p:tgtEl>
                                          <p:spTgt spid="37897"/>
                                        </p:tgtEl>
                                      </p:cBhvr>
                                      <p:to x="100000" y="95000"/>
                                    </p:animScale>
                                    <p:animScale>
                                      <p:cBhvr>
                                        <p:cTn id="64" dur="166" decel="50000">
                                          <p:stCondLst>
                                            <p:cond delay="1834"/>
                                          </p:stCondLst>
                                        </p:cTn>
                                        <p:tgtEl>
                                          <p:spTgt spid="37897"/>
                                        </p:tgtEl>
                                      </p:cBhvr>
                                      <p:to x="100000" y="100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37902"/>
                                        </p:tgtEl>
                                        <p:attrNameLst>
                                          <p:attrName>style.visibility</p:attrName>
                                        </p:attrNameLst>
                                      </p:cBhvr>
                                      <p:to>
                                        <p:strVal val="visible"/>
                                      </p:to>
                                    </p:set>
                                    <p:animEffect transition="in" filter="wipe(down)">
                                      <p:cBhvr>
                                        <p:cTn id="69" dur="580">
                                          <p:stCondLst>
                                            <p:cond delay="0"/>
                                          </p:stCondLst>
                                        </p:cTn>
                                        <p:tgtEl>
                                          <p:spTgt spid="37902"/>
                                        </p:tgtEl>
                                      </p:cBhvr>
                                    </p:animEffect>
                                    <p:anim calcmode="lin" valueType="num">
                                      <p:cBhvr>
                                        <p:cTn id="70" dur="1822" tmFilter="0,0; 0.14,0.36; 0.43,0.73; 0.71,0.91; 1.0,1.0">
                                          <p:stCondLst>
                                            <p:cond delay="0"/>
                                          </p:stCondLst>
                                        </p:cTn>
                                        <p:tgtEl>
                                          <p:spTgt spid="3790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790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790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790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7902"/>
                                        </p:tgtEl>
                                        <p:attrNameLst>
                                          <p:attrName>ppt_y</p:attrName>
                                        </p:attrNameLst>
                                      </p:cBhvr>
                                      <p:tavLst>
                                        <p:tav tm="0" fmla="#ppt_y-sin(pi*$)/81">
                                          <p:val>
                                            <p:fltVal val="0"/>
                                          </p:val>
                                        </p:tav>
                                        <p:tav tm="100000">
                                          <p:val>
                                            <p:fltVal val="1"/>
                                          </p:val>
                                        </p:tav>
                                      </p:tavLst>
                                    </p:anim>
                                    <p:animScale>
                                      <p:cBhvr>
                                        <p:cTn id="75" dur="26">
                                          <p:stCondLst>
                                            <p:cond delay="650"/>
                                          </p:stCondLst>
                                        </p:cTn>
                                        <p:tgtEl>
                                          <p:spTgt spid="37902"/>
                                        </p:tgtEl>
                                      </p:cBhvr>
                                      <p:to x="100000" y="60000"/>
                                    </p:animScale>
                                    <p:animScale>
                                      <p:cBhvr>
                                        <p:cTn id="76" dur="166" decel="50000">
                                          <p:stCondLst>
                                            <p:cond delay="676"/>
                                          </p:stCondLst>
                                        </p:cTn>
                                        <p:tgtEl>
                                          <p:spTgt spid="37902"/>
                                        </p:tgtEl>
                                      </p:cBhvr>
                                      <p:to x="100000" y="100000"/>
                                    </p:animScale>
                                    <p:animScale>
                                      <p:cBhvr>
                                        <p:cTn id="77" dur="26">
                                          <p:stCondLst>
                                            <p:cond delay="1312"/>
                                          </p:stCondLst>
                                        </p:cTn>
                                        <p:tgtEl>
                                          <p:spTgt spid="37902"/>
                                        </p:tgtEl>
                                      </p:cBhvr>
                                      <p:to x="100000" y="80000"/>
                                    </p:animScale>
                                    <p:animScale>
                                      <p:cBhvr>
                                        <p:cTn id="78" dur="166" decel="50000">
                                          <p:stCondLst>
                                            <p:cond delay="1338"/>
                                          </p:stCondLst>
                                        </p:cTn>
                                        <p:tgtEl>
                                          <p:spTgt spid="37902"/>
                                        </p:tgtEl>
                                      </p:cBhvr>
                                      <p:to x="100000" y="100000"/>
                                    </p:animScale>
                                    <p:animScale>
                                      <p:cBhvr>
                                        <p:cTn id="79" dur="26">
                                          <p:stCondLst>
                                            <p:cond delay="1642"/>
                                          </p:stCondLst>
                                        </p:cTn>
                                        <p:tgtEl>
                                          <p:spTgt spid="37902"/>
                                        </p:tgtEl>
                                      </p:cBhvr>
                                      <p:to x="100000" y="90000"/>
                                    </p:animScale>
                                    <p:animScale>
                                      <p:cBhvr>
                                        <p:cTn id="80" dur="166" decel="50000">
                                          <p:stCondLst>
                                            <p:cond delay="1668"/>
                                          </p:stCondLst>
                                        </p:cTn>
                                        <p:tgtEl>
                                          <p:spTgt spid="37902"/>
                                        </p:tgtEl>
                                      </p:cBhvr>
                                      <p:to x="100000" y="100000"/>
                                    </p:animScale>
                                    <p:animScale>
                                      <p:cBhvr>
                                        <p:cTn id="81" dur="26">
                                          <p:stCondLst>
                                            <p:cond delay="1808"/>
                                          </p:stCondLst>
                                        </p:cTn>
                                        <p:tgtEl>
                                          <p:spTgt spid="37902"/>
                                        </p:tgtEl>
                                      </p:cBhvr>
                                      <p:to x="100000" y="95000"/>
                                    </p:animScale>
                                    <p:animScale>
                                      <p:cBhvr>
                                        <p:cTn id="82" dur="166" decel="50000">
                                          <p:stCondLst>
                                            <p:cond delay="1834"/>
                                          </p:stCondLst>
                                        </p:cTn>
                                        <p:tgtEl>
                                          <p:spTgt spid="37902"/>
                                        </p:tgtEl>
                                      </p:cBhvr>
                                      <p:to x="100000" y="100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nodeType="clickEffect">
                                  <p:stCondLst>
                                    <p:cond delay="0"/>
                                  </p:stCondLst>
                                  <p:childTnLst>
                                    <p:set>
                                      <p:cBhvr>
                                        <p:cTn id="86" dur="1" fill="hold">
                                          <p:stCondLst>
                                            <p:cond delay="0"/>
                                          </p:stCondLst>
                                        </p:cTn>
                                        <p:tgtEl>
                                          <p:spTgt spid="37908"/>
                                        </p:tgtEl>
                                        <p:attrNameLst>
                                          <p:attrName>style.visibility</p:attrName>
                                        </p:attrNameLst>
                                      </p:cBhvr>
                                      <p:to>
                                        <p:strVal val="visible"/>
                                      </p:to>
                                    </p:set>
                                    <p:animEffect transition="in" filter="wipe(down)">
                                      <p:cBhvr>
                                        <p:cTn id="87" dur="580">
                                          <p:stCondLst>
                                            <p:cond delay="0"/>
                                          </p:stCondLst>
                                        </p:cTn>
                                        <p:tgtEl>
                                          <p:spTgt spid="37908"/>
                                        </p:tgtEl>
                                      </p:cBhvr>
                                    </p:animEffect>
                                    <p:anim calcmode="lin" valueType="num">
                                      <p:cBhvr>
                                        <p:cTn id="88" dur="1822" tmFilter="0,0; 0.14,0.36; 0.43,0.73; 0.71,0.91; 1.0,1.0">
                                          <p:stCondLst>
                                            <p:cond delay="0"/>
                                          </p:stCondLst>
                                        </p:cTn>
                                        <p:tgtEl>
                                          <p:spTgt spid="3790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790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790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790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7908"/>
                                        </p:tgtEl>
                                        <p:attrNameLst>
                                          <p:attrName>ppt_y</p:attrName>
                                        </p:attrNameLst>
                                      </p:cBhvr>
                                      <p:tavLst>
                                        <p:tav tm="0" fmla="#ppt_y-sin(pi*$)/81">
                                          <p:val>
                                            <p:fltVal val="0"/>
                                          </p:val>
                                        </p:tav>
                                        <p:tav tm="100000">
                                          <p:val>
                                            <p:fltVal val="1"/>
                                          </p:val>
                                        </p:tav>
                                      </p:tavLst>
                                    </p:anim>
                                    <p:animScale>
                                      <p:cBhvr>
                                        <p:cTn id="93" dur="26">
                                          <p:stCondLst>
                                            <p:cond delay="650"/>
                                          </p:stCondLst>
                                        </p:cTn>
                                        <p:tgtEl>
                                          <p:spTgt spid="37908"/>
                                        </p:tgtEl>
                                      </p:cBhvr>
                                      <p:to x="100000" y="60000"/>
                                    </p:animScale>
                                    <p:animScale>
                                      <p:cBhvr>
                                        <p:cTn id="94" dur="166" decel="50000">
                                          <p:stCondLst>
                                            <p:cond delay="676"/>
                                          </p:stCondLst>
                                        </p:cTn>
                                        <p:tgtEl>
                                          <p:spTgt spid="37908"/>
                                        </p:tgtEl>
                                      </p:cBhvr>
                                      <p:to x="100000" y="100000"/>
                                    </p:animScale>
                                    <p:animScale>
                                      <p:cBhvr>
                                        <p:cTn id="95" dur="26">
                                          <p:stCondLst>
                                            <p:cond delay="1312"/>
                                          </p:stCondLst>
                                        </p:cTn>
                                        <p:tgtEl>
                                          <p:spTgt spid="37908"/>
                                        </p:tgtEl>
                                      </p:cBhvr>
                                      <p:to x="100000" y="80000"/>
                                    </p:animScale>
                                    <p:animScale>
                                      <p:cBhvr>
                                        <p:cTn id="96" dur="166" decel="50000">
                                          <p:stCondLst>
                                            <p:cond delay="1338"/>
                                          </p:stCondLst>
                                        </p:cTn>
                                        <p:tgtEl>
                                          <p:spTgt spid="37908"/>
                                        </p:tgtEl>
                                      </p:cBhvr>
                                      <p:to x="100000" y="100000"/>
                                    </p:animScale>
                                    <p:animScale>
                                      <p:cBhvr>
                                        <p:cTn id="97" dur="26">
                                          <p:stCondLst>
                                            <p:cond delay="1642"/>
                                          </p:stCondLst>
                                        </p:cTn>
                                        <p:tgtEl>
                                          <p:spTgt spid="37908"/>
                                        </p:tgtEl>
                                      </p:cBhvr>
                                      <p:to x="100000" y="90000"/>
                                    </p:animScale>
                                    <p:animScale>
                                      <p:cBhvr>
                                        <p:cTn id="98" dur="166" decel="50000">
                                          <p:stCondLst>
                                            <p:cond delay="1668"/>
                                          </p:stCondLst>
                                        </p:cTn>
                                        <p:tgtEl>
                                          <p:spTgt spid="37908"/>
                                        </p:tgtEl>
                                      </p:cBhvr>
                                      <p:to x="100000" y="100000"/>
                                    </p:animScale>
                                    <p:animScale>
                                      <p:cBhvr>
                                        <p:cTn id="99" dur="26">
                                          <p:stCondLst>
                                            <p:cond delay="1808"/>
                                          </p:stCondLst>
                                        </p:cTn>
                                        <p:tgtEl>
                                          <p:spTgt spid="37908"/>
                                        </p:tgtEl>
                                      </p:cBhvr>
                                      <p:to x="100000" y="95000"/>
                                    </p:animScale>
                                    <p:animScale>
                                      <p:cBhvr>
                                        <p:cTn id="100" dur="166" decel="50000">
                                          <p:stCondLst>
                                            <p:cond delay="1834"/>
                                          </p:stCondLst>
                                        </p:cTn>
                                        <p:tgtEl>
                                          <p:spTgt spid="3790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P spid="378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a:t>11.6 Areas of Regular Polygons</a:t>
            </a:r>
            <a:endParaRPr lang="en-US" sz="4000" dirty="0"/>
          </a:p>
        </p:txBody>
      </p:sp>
      <p:sp>
        <p:nvSpPr>
          <p:cNvPr id="39939" name="Rectangle 3"/>
          <p:cNvSpPr>
            <a:spLocks noGrp="1" noChangeArrowheads="1"/>
          </p:cNvSpPr>
          <p:nvPr>
            <p:ph type="body" idx="4294967295"/>
          </p:nvPr>
        </p:nvSpPr>
        <p:spPr>
          <a:xfrm>
            <a:off x="457200" y="1200151"/>
            <a:ext cx="8229600" cy="3398044"/>
          </a:xfrm>
          <a:prstGeom prst="rect">
            <a:avLst/>
          </a:prstGeom>
        </p:spPr>
        <p:txBody>
          <a:bodyPr/>
          <a:lstStyle/>
          <a:p>
            <a:r>
              <a:rPr lang="en-US" dirty="0"/>
              <a:t>Apothem</a:t>
            </a:r>
          </a:p>
          <a:p>
            <a:pPr lvl="1"/>
            <a:r>
              <a:rPr lang="en-US" dirty="0"/>
              <a:t>A segment drawn from the center of a regular polygon perpendicular to the edge (also bisects edge</a:t>
            </a:r>
            <a:r>
              <a:rPr lang="en-US" dirty="0" smtClean="0"/>
              <a:t>)</a:t>
            </a:r>
            <a:endParaRPr lang="en-US" dirty="0"/>
          </a:p>
        </p:txBody>
      </p:sp>
      <p:sp>
        <p:nvSpPr>
          <p:cNvPr id="5" name="TextBox 4"/>
          <p:cNvSpPr txBox="1"/>
          <p:nvPr/>
        </p:nvSpPr>
        <p:spPr>
          <a:xfrm>
            <a:off x="400050" y="2484861"/>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smtClean="0"/>
              <a:t>Area of a Regular Polygon</a:t>
            </a:r>
            <a:endParaRPr lang="en-US" sz="2600" dirty="0"/>
          </a:p>
        </p:txBody>
      </p:sp>
      <mc:AlternateContent xmlns:mc="http://schemas.openxmlformats.org/markup-compatibility/2006" xmlns:a14="http://schemas.microsoft.com/office/drawing/2010/main">
        <mc:Choice Requires="a14">
          <p:sp>
            <p:nvSpPr>
              <p:cNvPr id="6" name="TextBox 5"/>
              <p:cNvSpPr txBox="1"/>
              <p:nvPr/>
            </p:nvSpPr>
            <p:spPr>
              <a:xfrm>
                <a:off x="400050" y="2974326"/>
                <a:ext cx="8458200" cy="12415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2</m:t>
                          </m:r>
                        </m:den>
                      </m:f>
                      <m:r>
                        <a:rPr lang="en-US" sz="2600" b="0" i="1" smtClean="0">
                          <a:latin typeface="Cambria Math"/>
                        </a:rPr>
                        <m:t>𝑃𝑎</m:t>
                      </m:r>
                    </m:oMath>
                  </m:oMathPara>
                </a14:m>
                <a:endParaRPr lang="en-US" sz="2600" b="0" dirty="0" smtClean="0"/>
              </a:p>
              <a:p>
                <a:r>
                  <a:rPr lang="en-US" sz="2600" dirty="0" smtClean="0"/>
                  <a:t>Where </a:t>
                </a:r>
                <a:r>
                  <a:rPr lang="en-US" sz="2600" i="1" dirty="0" smtClean="0"/>
                  <a:t>P</a:t>
                </a:r>
                <a:r>
                  <a:rPr lang="en-US" sz="2600" dirty="0" smtClean="0"/>
                  <a:t> is the perimeter and </a:t>
                </a:r>
                <a:r>
                  <a:rPr lang="en-US" sz="2600" i="1" dirty="0" smtClean="0"/>
                  <a:t>a</a:t>
                </a:r>
                <a:r>
                  <a:rPr lang="en-US" sz="2600" dirty="0" smtClean="0"/>
                  <a:t> is the apothem</a:t>
                </a:r>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400050" y="2974326"/>
                <a:ext cx="8458200" cy="1241558"/>
              </a:xfrm>
              <a:prstGeom prst="rect">
                <a:avLst/>
              </a:prstGeom>
              <a:blipFill rotWithShape="1">
                <a:blip r:embed="rId3"/>
                <a:stretch>
                  <a:fillRect/>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8952" y="2190750"/>
            <a:ext cx="2198872" cy="202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1000"/>
                                        <p:tgtEl>
                                          <p:spTgt spid="12290"/>
                                        </p:tgtEl>
                                      </p:cBhvr>
                                    </p:animEffect>
                                    <p:anim calcmode="lin" valueType="num">
                                      <p:cBhvr>
                                        <p:cTn id="20" dur="1000" fill="hold"/>
                                        <p:tgtEl>
                                          <p:spTgt spid="12290"/>
                                        </p:tgtEl>
                                        <p:attrNameLst>
                                          <p:attrName>ppt_x</p:attrName>
                                        </p:attrNameLst>
                                      </p:cBhvr>
                                      <p:tavLst>
                                        <p:tav tm="0">
                                          <p:val>
                                            <p:strVal val="#ppt_x"/>
                                          </p:val>
                                        </p:tav>
                                        <p:tav tm="100000">
                                          <p:val>
                                            <p:strVal val="#ppt_x"/>
                                          </p:val>
                                        </p:tav>
                                      </p:tavLst>
                                    </p:anim>
                                    <p:anim calcmode="lin" valueType="num">
                                      <p:cBhvr>
                                        <p:cTn id="2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dirty="0"/>
              <a:t>11.6 Areas of Regular Polygons</a:t>
            </a:r>
            <a:endParaRPr lang="en-US" sz="4000" dirty="0"/>
          </a:p>
        </p:txBody>
      </p:sp>
      <mc:AlternateContent xmlns:mc="http://schemas.openxmlformats.org/markup-compatibility/2006" xmlns:a14="http://schemas.microsoft.com/office/drawing/2010/main">
        <mc:Choice Requires="a14">
          <p:sp>
            <p:nvSpPr>
              <p:cNvPr id="89091" name="Rectangle 3"/>
              <p:cNvSpPr>
                <a:spLocks noGrp="1" noChangeArrowheads="1"/>
              </p:cNvSpPr>
              <p:nvPr>
                <p:ph type="body" idx="4294967295"/>
              </p:nvPr>
            </p:nvSpPr>
            <p:spPr>
              <a:xfrm>
                <a:off x="457200" y="1200151"/>
                <a:ext cx="8229600" cy="3398044"/>
              </a:xfrm>
              <a:prstGeom prst="rect">
                <a:avLst/>
              </a:prstGeom>
            </p:spPr>
            <p:txBody>
              <a:bodyPr/>
              <a:lstStyle/>
              <a:p>
                <a:pPr>
                  <a:buFont typeface="Wingdings" pitchFamily="2" charset="2"/>
                  <a:buNone/>
                </a:pPr>
                <a:r>
                  <a:rPr lang="en-US" dirty="0" smtClean="0"/>
                  <a:t>Typical steps to find area of regular polygon</a:t>
                </a:r>
              </a:p>
              <a:p>
                <a:r>
                  <a:rPr lang="en-US" dirty="0"/>
                  <a:t>Find </a:t>
                </a:r>
                <a:r>
                  <a:rPr lang="en-US" dirty="0" smtClean="0"/>
                  <a:t>½ of central </a:t>
                </a:r>
                <a:r>
                  <a:rPr lang="en-US" dirty="0"/>
                  <a:t>angle</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𝑛</m:t>
                            </m:r>
                          </m:den>
                        </m:f>
                      </m:e>
                    </m:d>
                  </m:oMath>
                </a14:m>
                <a:endParaRPr lang="en-US" dirty="0"/>
              </a:p>
              <a:p>
                <a:r>
                  <a:rPr lang="en-US" dirty="0"/>
                  <a:t>Use trigonometry to find apothem</a:t>
                </a:r>
              </a:p>
              <a:p>
                <a:pPr lvl="1"/>
                <a:r>
                  <a:rPr lang="en-US" dirty="0"/>
                  <a:t>tan, sin, </a:t>
                </a:r>
                <a:r>
                  <a:rPr lang="en-US" dirty="0" err="1" smtClean="0"/>
                  <a:t>cos</a:t>
                </a:r>
                <a:endParaRPr lang="en-US" dirty="0" smtClean="0"/>
              </a:p>
              <a:p>
                <a:pPr marL="0" lvl="1" indent="0">
                  <a:buNone/>
                </a:pPr>
                <a:r>
                  <a:rPr lang="en-US" dirty="0"/>
                  <a:t> </a:t>
                </a:r>
                <a14:m>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a14:m>
                <a:endParaRPr lang="en-US" dirty="0"/>
              </a:p>
            </p:txBody>
          </p:sp>
        </mc:Choice>
        <mc:Fallback xmlns="">
          <p:sp>
            <p:nvSpPr>
              <p:cNvPr id="89091" name="Rectangle 3"/>
              <p:cNvSpPr>
                <a:spLocks noGrp="1" noRot="1" noChangeAspect="1" noMove="1" noResize="1" noEditPoints="1" noAdjustHandles="1" noChangeArrowheads="1" noChangeShapeType="1" noTextEdit="1"/>
              </p:cNvSpPr>
              <p:nvPr>
                <p:ph type="body" idx="4294967295"/>
              </p:nvPr>
            </p:nvSpPr>
            <p:spPr>
              <a:xfrm>
                <a:off x="457200" y="1600200"/>
                <a:ext cx="8229600" cy="4530725"/>
              </a:xfrm>
              <a:prstGeom prst="rect">
                <a:avLst/>
              </a:prstGeom>
              <a:blipFill rotWithShape="1">
                <a:blip r:embed="rId3"/>
                <a:stretch>
                  <a:fillRect l="-1259" t="-1077"/>
                </a:stretch>
              </a:blipFill>
            </p:spPr>
            <p:txBody>
              <a:bodyPr/>
              <a:lstStyle/>
              <a:p>
                <a:r>
                  <a:rPr lang="en-US">
                    <a:noFill/>
                  </a:rPr>
                  <a:t> </a:t>
                </a:r>
              </a:p>
            </p:txBody>
          </p:sp>
        </mc:Fallback>
      </mc:AlternateContent>
      <p:sp>
        <p:nvSpPr>
          <p:cNvPr id="89093" name="AutoShape 5"/>
          <p:cNvSpPr>
            <a:spLocks noChangeArrowheads="1"/>
          </p:cNvSpPr>
          <p:nvPr/>
        </p:nvSpPr>
        <p:spPr bwMode="auto">
          <a:xfrm>
            <a:off x="5357812" y="3028950"/>
            <a:ext cx="1828800" cy="1874521"/>
          </a:xfrm>
          <a:prstGeom prst="octagon">
            <a:avLst>
              <a:gd name="adj" fmla="val 28454"/>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094" name="Group 6"/>
          <p:cNvGrpSpPr>
            <a:grpSpLocks/>
          </p:cNvGrpSpPr>
          <p:nvPr/>
        </p:nvGrpSpPr>
        <p:grpSpPr bwMode="auto">
          <a:xfrm>
            <a:off x="5357812" y="3028950"/>
            <a:ext cx="1828800" cy="1874521"/>
            <a:chOff x="3264" y="1680"/>
            <a:chExt cx="1152" cy="1152"/>
          </a:xfrm>
        </p:grpSpPr>
        <p:sp>
          <p:nvSpPr>
            <p:cNvPr id="89095" name="Line 7"/>
            <p:cNvSpPr>
              <a:spLocks noChangeShapeType="1"/>
            </p:cNvSpPr>
            <p:nvPr/>
          </p:nvSpPr>
          <p:spPr bwMode="auto">
            <a:xfrm flipV="1">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Line 8"/>
            <p:cNvSpPr>
              <a:spLocks noChangeShapeType="1"/>
            </p:cNvSpPr>
            <p:nvPr/>
          </p:nvSpPr>
          <p:spPr bwMode="auto">
            <a:xfrm>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Line 9"/>
            <p:cNvSpPr>
              <a:spLocks noChangeShapeType="1"/>
            </p:cNvSpPr>
            <p:nvPr/>
          </p:nvSpPr>
          <p:spPr bwMode="auto">
            <a:xfrm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Line 10"/>
            <p:cNvSpPr>
              <a:spLocks noChangeShapeType="1"/>
            </p:cNvSpPr>
            <p:nvPr/>
          </p:nvSpPr>
          <p:spPr bwMode="auto">
            <a:xfrm flipH="1"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9099" name="Group 11"/>
          <p:cNvGrpSpPr>
            <a:grpSpLocks/>
          </p:cNvGrpSpPr>
          <p:nvPr/>
        </p:nvGrpSpPr>
        <p:grpSpPr bwMode="auto">
          <a:xfrm>
            <a:off x="5357812" y="3028950"/>
            <a:ext cx="1828800" cy="1874521"/>
            <a:chOff x="3264" y="1680"/>
            <a:chExt cx="1152" cy="1152"/>
          </a:xfrm>
        </p:grpSpPr>
        <p:sp>
          <p:nvSpPr>
            <p:cNvPr id="89100" name="Line 12"/>
            <p:cNvSpPr>
              <a:spLocks noChangeShapeType="1"/>
            </p:cNvSpPr>
            <p:nvPr/>
          </p:nvSpPr>
          <p:spPr bwMode="auto">
            <a:xfrm>
              <a:off x="3840" y="1680"/>
              <a:ext cx="0" cy="115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1" name="Line 13"/>
            <p:cNvSpPr>
              <a:spLocks noChangeShapeType="1"/>
            </p:cNvSpPr>
            <p:nvPr/>
          </p:nvSpPr>
          <p:spPr bwMode="auto">
            <a:xfrm>
              <a:off x="3429" y="1845"/>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Line 14"/>
            <p:cNvSpPr>
              <a:spLocks noChangeShapeType="1"/>
            </p:cNvSpPr>
            <p:nvPr/>
          </p:nvSpPr>
          <p:spPr bwMode="auto">
            <a:xfrm flipV="1">
              <a:off x="3429" y="1851"/>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3" name="Line 15"/>
            <p:cNvSpPr>
              <a:spLocks noChangeShapeType="1"/>
            </p:cNvSpPr>
            <p:nvPr/>
          </p:nvSpPr>
          <p:spPr bwMode="auto">
            <a:xfrm>
              <a:off x="3264" y="2256"/>
              <a:ext cx="1152"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9104" name="Group 16"/>
          <p:cNvGrpSpPr>
            <a:grpSpLocks/>
          </p:cNvGrpSpPr>
          <p:nvPr/>
        </p:nvGrpSpPr>
        <p:grpSpPr bwMode="auto">
          <a:xfrm>
            <a:off x="4595814" y="3725225"/>
            <a:ext cx="614363" cy="688423"/>
            <a:chOff x="2784" y="2016"/>
            <a:chExt cx="387" cy="480"/>
          </a:xfrm>
        </p:grpSpPr>
        <p:sp>
          <p:nvSpPr>
            <p:cNvPr id="89105" name="AutoShape 17"/>
            <p:cNvSpPr>
              <a:spLocks/>
            </p:cNvSpPr>
            <p:nvPr/>
          </p:nvSpPr>
          <p:spPr bwMode="auto">
            <a:xfrm>
              <a:off x="2982" y="2016"/>
              <a:ext cx="169" cy="480"/>
            </a:xfrm>
            <a:prstGeom prst="leftBrace">
              <a:avLst>
                <a:gd name="adj1" fmla="val 2366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6" name="Text Box 18"/>
            <p:cNvSpPr txBox="1">
              <a:spLocks noChangeArrowheads="1"/>
            </p:cNvSpPr>
            <p:nvPr/>
          </p:nvSpPr>
          <p:spPr bwMode="auto">
            <a:xfrm>
              <a:off x="2784" y="2130"/>
              <a:ext cx="38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s</a:t>
              </a:r>
            </a:p>
          </p:txBody>
        </p:sp>
      </p:grpSp>
      <p:grpSp>
        <p:nvGrpSpPr>
          <p:cNvPr id="89107" name="Group 19"/>
          <p:cNvGrpSpPr>
            <a:grpSpLocks/>
          </p:cNvGrpSpPr>
          <p:nvPr/>
        </p:nvGrpSpPr>
        <p:grpSpPr bwMode="auto">
          <a:xfrm>
            <a:off x="6272212" y="3563116"/>
            <a:ext cx="2643188" cy="486198"/>
            <a:chOff x="2688" y="2832"/>
            <a:chExt cx="1665" cy="339"/>
          </a:xfrm>
        </p:grpSpPr>
        <p:sp>
          <p:nvSpPr>
            <p:cNvPr id="89108" name="Line 20"/>
            <p:cNvSpPr>
              <a:spLocks noChangeShapeType="1"/>
            </p:cNvSpPr>
            <p:nvPr/>
          </p:nvSpPr>
          <p:spPr bwMode="auto">
            <a:xfrm flipH="1" flipV="1">
              <a:off x="2688" y="2832"/>
              <a:ext cx="1066" cy="16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9" name="Text Box 21"/>
            <p:cNvSpPr txBox="1">
              <a:spLocks noChangeArrowheads="1"/>
            </p:cNvSpPr>
            <p:nvPr/>
          </p:nvSpPr>
          <p:spPr bwMode="auto">
            <a:xfrm>
              <a:off x="3716" y="2861"/>
              <a:ext cx="63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latin typeface="Arial" charset="0"/>
                </a:rPr>
                <a:t>a</a:t>
              </a:r>
            </a:p>
          </p:txBody>
        </p:sp>
      </p:grpSp>
    </p:spTree>
    <p:extLst>
      <p:ext uri="{BB962C8B-B14F-4D97-AF65-F5344CB8AC3E}">
        <p14:creationId xmlns:p14="http://schemas.microsoft.com/office/powerpoint/2010/main" val="9983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11.1 Areas of Triangles and Parallelograms</a:t>
            </a:r>
            <a:endParaRPr lang="en-US" dirty="0"/>
          </a:p>
        </p:txBody>
      </p:sp>
      <p:sp>
        <p:nvSpPr>
          <p:cNvPr id="4" name="TextBox 3"/>
          <p:cNvSpPr txBox="1"/>
          <p:nvPr/>
        </p:nvSpPr>
        <p:spPr>
          <a:xfrm>
            <a:off x="381000" y="971550"/>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smtClean="0"/>
              <a:t>Area of a Square</a:t>
            </a:r>
            <a:endParaRPr lang="en-US" sz="2600" dirty="0"/>
          </a:p>
        </p:txBody>
      </p:sp>
      <mc:AlternateContent xmlns:mc="http://schemas.openxmlformats.org/markup-compatibility/2006" xmlns:a14="http://schemas.microsoft.com/office/drawing/2010/main">
        <mc:Choice Requires="a14">
          <p:sp>
            <p:nvSpPr>
              <p:cNvPr id="5" name="TextBox 4"/>
              <p:cNvSpPr txBox="1"/>
              <p:nvPr/>
            </p:nvSpPr>
            <p:spPr>
              <a:xfrm>
                <a:off x="381000" y="1436372"/>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m:t>
                      </m:r>
                      <m:r>
                        <a:rPr lang="en-US" sz="2600" b="0" i="1" smtClean="0">
                          <a:latin typeface="Cambria Math"/>
                        </a:rPr>
                        <m:t>=</m:t>
                      </m:r>
                      <m:sSup>
                        <m:sSupPr>
                          <m:ctrlPr>
                            <a:rPr lang="en-US" sz="2600" b="0" i="1" smtClean="0">
                              <a:latin typeface="Cambria Math" panose="02040503050406030204" pitchFamily="18" charset="0"/>
                            </a:rPr>
                          </m:ctrlPr>
                        </m:sSupPr>
                        <m:e>
                          <m:r>
                            <a:rPr lang="en-US" sz="2600" b="0" i="1" smtClean="0">
                              <a:latin typeface="Cambria Math"/>
                            </a:rPr>
                            <m:t>𝑠</m:t>
                          </m:r>
                        </m:e>
                        <m:sup>
                          <m:r>
                            <a:rPr lang="en-US" sz="2600" b="0" i="1" smtClean="0">
                              <a:latin typeface="Cambria Math"/>
                            </a:rPr>
                            <m:t>2</m:t>
                          </m:r>
                        </m:sup>
                      </m:sSup>
                    </m:oMath>
                  </m:oMathPara>
                </a14:m>
                <a:endParaRPr lang="en-US" sz="2600" dirty="0" smtClean="0"/>
              </a:p>
              <a:p>
                <a:r>
                  <a:rPr lang="en-US" sz="2600" dirty="0" smtClean="0"/>
                  <a:t>Where </a:t>
                </a:r>
                <a:r>
                  <a:rPr lang="en-US" sz="2600" i="1" dirty="0" smtClean="0"/>
                  <a:t>s</a:t>
                </a:r>
                <a:r>
                  <a:rPr lang="en-US" sz="2600" dirty="0" smtClean="0"/>
                  <a:t> is the length of a side.</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436372"/>
                <a:ext cx="8458200" cy="892552"/>
              </a:xfrm>
              <a:prstGeom prst="rect">
                <a:avLst/>
              </a:prstGeom>
              <a:blipFill rotWithShape="1">
                <a:blip r:embed="rId3"/>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4176" y="563687"/>
            <a:ext cx="1571624" cy="177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61736"/>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smtClean="0"/>
              <a:t>Area Congruence Postulate</a:t>
            </a:r>
            <a:endParaRPr lang="en-US" sz="2600" dirty="0"/>
          </a:p>
        </p:txBody>
      </p:sp>
      <p:sp>
        <p:nvSpPr>
          <p:cNvPr id="8" name="TextBox 7"/>
          <p:cNvSpPr txBox="1"/>
          <p:nvPr/>
        </p:nvSpPr>
        <p:spPr>
          <a:xfrm>
            <a:off x="381000" y="2953270"/>
            <a:ext cx="8458200"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dirty="0" smtClean="0"/>
              <a:t>If 2 polygons are congruent, then they have the same area.</a:t>
            </a:r>
            <a:endParaRPr lang="en-US" sz="2600" dirty="0"/>
          </a:p>
        </p:txBody>
      </p:sp>
      <p:sp>
        <p:nvSpPr>
          <p:cNvPr id="9" name="TextBox 8"/>
          <p:cNvSpPr txBox="1"/>
          <p:nvPr/>
        </p:nvSpPr>
        <p:spPr>
          <a:xfrm>
            <a:off x="381000" y="3600451"/>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smtClean="0"/>
              <a:t>Area Addition Postulate</a:t>
            </a:r>
            <a:endParaRPr lang="en-US" sz="2600" dirty="0"/>
          </a:p>
        </p:txBody>
      </p:sp>
      <p:sp>
        <p:nvSpPr>
          <p:cNvPr id="10" name="TextBox 9"/>
          <p:cNvSpPr txBox="1"/>
          <p:nvPr/>
        </p:nvSpPr>
        <p:spPr>
          <a:xfrm>
            <a:off x="381000" y="4076602"/>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dirty="0" smtClean="0"/>
              <a:t>The total area is the sum of the areas of the </a:t>
            </a:r>
            <a:r>
              <a:rPr lang="en-US" sz="2600" dirty="0" err="1" smtClean="0"/>
              <a:t>nonoverlapping</a:t>
            </a:r>
            <a:r>
              <a:rPr lang="en-US" sz="2600" dirty="0" smtClean="0"/>
              <a:t> parts.</a:t>
            </a:r>
            <a:endParaRPr lang="en-US" sz="2600" dirty="0"/>
          </a:p>
        </p:txBody>
      </p:sp>
    </p:spTree>
    <p:extLst>
      <p:ext uri="{BB962C8B-B14F-4D97-AF65-F5344CB8AC3E}">
        <p14:creationId xmlns:p14="http://schemas.microsoft.com/office/powerpoint/2010/main" val="31549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dirty="0"/>
              <a:t>11.6 Areas of Regular Polygons</a:t>
            </a:r>
            <a:endParaRPr lang="en-US" sz="4000" dirty="0"/>
          </a:p>
        </p:txBody>
      </p:sp>
      <p:sp>
        <p:nvSpPr>
          <p:cNvPr id="40963" name="Rectangle 3"/>
          <p:cNvSpPr>
            <a:spLocks noGrp="1" noChangeArrowheads="1"/>
          </p:cNvSpPr>
          <p:nvPr>
            <p:ph type="body" idx="4294967295"/>
          </p:nvPr>
        </p:nvSpPr>
        <p:spPr>
          <a:xfrm>
            <a:off x="457200" y="1200151"/>
            <a:ext cx="8229600" cy="3398044"/>
          </a:xfrm>
          <a:prstGeom prst="rect">
            <a:avLst/>
          </a:prstGeom>
        </p:spPr>
        <p:txBody>
          <a:bodyPr/>
          <a:lstStyle/>
          <a:p>
            <a:pPr lvl="1"/>
            <a:r>
              <a:rPr lang="en-US" dirty="0" smtClean="0"/>
              <a:t>Find the area of the regular polygon.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3" y="1714500"/>
            <a:ext cx="2057398" cy="200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4202" y="1714500"/>
            <a:ext cx="2209798" cy="206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457200" y="1200151"/>
            <a:ext cx="8229600" cy="3398044"/>
          </a:xfrm>
          <a:prstGeom prst="rect">
            <a:avLst/>
          </a:prstGeom>
        </p:spPr>
        <p:txBody>
          <a:bodyPr>
            <a:normAutofit fontScale="92500" lnSpcReduction="20000"/>
          </a:bodyPr>
          <a:lstStyle/>
          <a:p>
            <a:r>
              <a:rPr lang="en-US" dirty="0"/>
              <a:t>Find the area of the shaded </a:t>
            </a:r>
            <a:r>
              <a:rPr lang="en-US" dirty="0" smtClean="0"/>
              <a:t>region</a:t>
            </a:r>
          </a:p>
          <a:p>
            <a:endParaRPr lang="en-US" dirty="0"/>
          </a:p>
          <a:p>
            <a:endParaRPr lang="en-US" dirty="0" smtClean="0"/>
          </a:p>
          <a:p>
            <a:endParaRPr lang="en-US" dirty="0"/>
          </a:p>
          <a:p>
            <a:endParaRPr lang="en-US" dirty="0" smtClean="0"/>
          </a:p>
          <a:p>
            <a:endParaRPr lang="en-US" dirty="0"/>
          </a:p>
          <a:p>
            <a:endParaRPr lang="en-US" dirty="0" smtClean="0"/>
          </a:p>
          <a:p>
            <a:r>
              <a:rPr lang="en-US" i="1" dirty="0"/>
              <a:t>765 #2-32 even, 36, 38, 47-52 </a:t>
            </a:r>
            <a:r>
              <a:rPr lang="en-US" i="1" dirty="0" smtClean="0"/>
              <a:t>all = 24</a:t>
            </a:r>
            <a:r>
              <a:rPr lang="en-US" dirty="0" smtClean="0"/>
              <a:t> </a:t>
            </a:r>
            <a:endParaRPr lang="en-US" dirty="0"/>
          </a:p>
        </p:txBody>
      </p:sp>
      <p:sp>
        <p:nvSpPr>
          <p:cNvPr id="43010" name="Rectangle 2"/>
          <p:cNvSpPr>
            <a:spLocks noGrp="1" noChangeArrowheads="1"/>
          </p:cNvSpPr>
          <p:nvPr>
            <p:ph type="title"/>
          </p:nvPr>
        </p:nvSpPr>
        <p:spPr/>
        <p:txBody>
          <a:bodyPr>
            <a:normAutofit/>
          </a:bodyPr>
          <a:lstStyle/>
          <a:p>
            <a:r>
              <a:rPr lang="en-US" dirty="0"/>
              <a:t>11.6 Areas of Regular Polygons</a:t>
            </a:r>
            <a:endParaRPr lang="en-US" sz="4000" dirty="0"/>
          </a:p>
        </p:txBody>
      </p:sp>
      <p:grpSp>
        <p:nvGrpSpPr>
          <p:cNvPr id="6" name="Group 5"/>
          <p:cNvGrpSpPr/>
          <p:nvPr/>
        </p:nvGrpSpPr>
        <p:grpSpPr>
          <a:xfrm>
            <a:off x="304800" y="1552141"/>
            <a:ext cx="3720828" cy="2619809"/>
            <a:chOff x="1352548" y="1724601"/>
            <a:chExt cx="3900490" cy="2667838"/>
          </a:xfrm>
        </p:grpSpPr>
        <p:sp>
          <p:nvSpPr>
            <p:cNvPr id="4" name="Hexagon 3"/>
            <p:cNvSpPr/>
            <p:nvPr/>
          </p:nvSpPr>
          <p:spPr>
            <a:xfrm>
              <a:off x="1366838" y="1725439"/>
              <a:ext cx="2824162" cy="2667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4" name="Text Box 6"/>
            <p:cNvSpPr txBox="1">
              <a:spLocks noChangeArrowheads="1"/>
            </p:cNvSpPr>
            <p:nvPr/>
          </p:nvSpPr>
          <p:spPr bwMode="auto">
            <a:xfrm>
              <a:off x="3962400" y="3600681"/>
              <a:ext cx="1290638"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Arial" charset="0"/>
                </a:rPr>
                <a:t>12</a:t>
              </a:r>
            </a:p>
          </p:txBody>
        </p:sp>
        <p:sp>
          <p:nvSpPr>
            <p:cNvPr id="5" name="Freeform 4"/>
            <p:cNvSpPr/>
            <p:nvPr/>
          </p:nvSpPr>
          <p:spPr>
            <a:xfrm>
              <a:off x="1352548" y="1724601"/>
              <a:ext cx="2152652" cy="2667000"/>
            </a:xfrm>
            <a:custGeom>
              <a:avLst/>
              <a:gdLst>
                <a:gd name="connsiteX0" fmla="*/ 2438400 w 2451100"/>
                <a:gd name="connsiteY0" fmla="*/ 0 h 2667000"/>
                <a:gd name="connsiteX1" fmla="*/ 0 w 2451100"/>
                <a:gd name="connsiteY1" fmla="*/ 1320800 h 2667000"/>
                <a:gd name="connsiteX2" fmla="*/ 2451100 w 2451100"/>
                <a:gd name="connsiteY2" fmla="*/ 2667000 h 2667000"/>
                <a:gd name="connsiteX3" fmla="*/ 2438400 w 2451100"/>
                <a:gd name="connsiteY3" fmla="*/ 0 h 2667000"/>
              </a:gdLst>
              <a:ahLst/>
              <a:cxnLst>
                <a:cxn ang="0">
                  <a:pos x="connsiteX0" y="connsiteY0"/>
                </a:cxn>
                <a:cxn ang="0">
                  <a:pos x="connsiteX1" y="connsiteY1"/>
                </a:cxn>
                <a:cxn ang="0">
                  <a:pos x="connsiteX2" y="connsiteY2"/>
                </a:cxn>
                <a:cxn ang="0">
                  <a:pos x="connsiteX3" y="connsiteY3"/>
                </a:cxn>
              </a:cxnLst>
              <a:rect l="l" t="t" r="r" b="b"/>
              <a:pathLst>
                <a:path w="2451100" h="2667000">
                  <a:moveTo>
                    <a:pt x="2438400" y="0"/>
                  </a:moveTo>
                  <a:lnTo>
                    <a:pt x="0" y="1320800"/>
                  </a:lnTo>
                  <a:lnTo>
                    <a:pt x="2451100" y="2667000"/>
                  </a:lnTo>
                  <a:cubicBezTo>
                    <a:pt x="2446867" y="1778000"/>
                    <a:pt x="2442633" y="889000"/>
                    <a:pt x="243840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44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11.6 Answers</a:t>
            </a:r>
            <a:endParaRPr lang="en-US" dirty="0" smtClean="0"/>
          </a:p>
          <a:p>
            <a:endParaRPr lang="en-US" dirty="0"/>
          </a:p>
          <a:p>
            <a:r>
              <a:rPr lang="en-US" dirty="0" smtClean="0">
                <a:hlinkClick r:id="rId4" action="ppaction://hlinkpres?slideindex=1&amp;slidetitle="/>
              </a:rPr>
              <a:t>11.6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11.7 Use Geometric Probability</a:t>
            </a:r>
          </a:p>
        </p:txBody>
      </p:sp>
      <mc:AlternateContent xmlns:mc="http://schemas.openxmlformats.org/markup-compatibility/2006" xmlns:a14="http://schemas.microsoft.com/office/drawing/2010/main">
        <mc:Choice Requires="a14">
          <p:sp>
            <p:nvSpPr>
              <p:cNvPr id="46083" name="Rectangle 3"/>
              <p:cNvSpPr>
                <a:spLocks noGrp="1" noChangeArrowheads="1"/>
              </p:cNvSpPr>
              <p:nvPr>
                <p:ph type="body" idx="4294967295"/>
              </p:nvPr>
            </p:nvSpPr>
            <p:spPr>
              <a:xfrm>
                <a:off x="263526" y="1198961"/>
                <a:ext cx="8575675" cy="3759994"/>
              </a:xfrm>
              <a:prstGeom prst="rect">
                <a:avLst/>
              </a:prstGeom>
            </p:spPr>
            <p:txBody>
              <a:bodyPr>
                <a:normAutofit fontScale="92500" lnSpcReduction="10000"/>
              </a:bodyPr>
              <a:lstStyle/>
              <a:p>
                <a:pPr>
                  <a:lnSpc>
                    <a:spcPct val="80000"/>
                  </a:lnSpc>
                </a:pPr>
                <a:r>
                  <a:rPr lang="en-US" sz="2800" dirty="0" smtClean="0"/>
                  <a:t>Let’s say you are listening to a radio contest where you hear a song and call in and name it.  </a:t>
                </a:r>
              </a:p>
              <a:p>
                <a:pPr lvl="1">
                  <a:lnSpc>
                    <a:spcPct val="80000"/>
                  </a:lnSpc>
                </a:pPr>
                <a:r>
                  <a:rPr lang="en-US" dirty="0"/>
                  <a:t>The song was supposed to be played between 12:00 and 1:00, but you can only listen from 12:20 to 1:00 because that is when you get out of class.  </a:t>
                </a:r>
              </a:p>
              <a:p>
                <a:pPr lvl="1">
                  <a:lnSpc>
                    <a:spcPct val="80000"/>
                  </a:lnSpc>
                </a:pPr>
                <a:r>
                  <a:rPr lang="en-US" dirty="0"/>
                  <a:t>What is the probability that you will hear the song</a:t>
                </a:r>
                <a:r>
                  <a:rPr lang="en-US" dirty="0" smtClean="0"/>
                  <a:t>?</a:t>
                </a:r>
              </a:p>
              <a:p>
                <a:pPr lvl="1">
                  <a:lnSpc>
                    <a:spcPct val="80000"/>
                  </a:lnSpc>
                </a:pPr>
                <a:endParaRPr lang="en-US" sz="2400" dirty="0"/>
              </a:p>
              <a:p>
                <a:pPr>
                  <a:lnSpc>
                    <a:spcPct val="80000"/>
                  </a:lnSpc>
                </a:pPr>
                <a14:m>
                  <m:oMathPara xmlns:m="http://schemas.openxmlformats.org/officeDocument/2006/math">
                    <m:oMathParaPr>
                      <m:jc m:val="centerGroup"/>
                    </m:oMathParaPr>
                    <m:oMath xmlns:m="http://schemas.openxmlformats.org/officeDocument/2006/math">
                      <m:r>
                        <m:rPr>
                          <m:nor/>
                        </m:rPr>
                        <a:rPr lang="en-US" sz="2800" b="0" i="0" smtClean="0">
                          <a:latin typeface="Cambria Math"/>
                        </a:rPr>
                        <m:t>Probability</m:t>
                      </m:r>
                      <m:r>
                        <a:rPr lang="en-US" sz="2800" b="0" i="1" smtClean="0">
                          <a:latin typeface="Cambria Math"/>
                        </a:rPr>
                        <m:t>=</m:t>
                      </m:r>
                      <m:f>
                        <m:fPr>
                          <m:ctrlPr>
                            <a:rPr lang="en-US" sz="2800" b="0" i="1" smtClean="0">
                              <a:latin typeface="Cambria Math" panose="02040503050406030204" pitchFamily="18" charset="0"/>
                            </a:rPr>
                          </m:ctrlPr>
                        </m:fPr>
                        <m:num>
                          <m:r>
                            <m:rPr>
                              <m:nor/>
                            </m:rPr>
                            <a:rPr lang="en-US" sz="2800" b="0" i="0" smtClean="0">
                              <a:latin typeface="Cambria Math"/>
                            </a:rPr>
                            <m:t>Favorable</m:t>
                          </m:r>
                          <m:r>
                            <m:rPr>
                              <m:nor/>
                            </m:rPr>
                            <a:rPr lang="en-US" sz="2800" b="0" i="0" smtClean="0">
                              <a:latin typeface="Cambria Math"/>
                            </a:rPr>
                            <m:t> </m:t>
                          </m:r>
                          <m:r>
                            <m:rPr>
                              <m:nor/>
                            </m:rPr>
                            <a:rPr lang="en-US" sz="2800" b="0" i="0" smtClean="0">
                              <a:latin typeface="Cambria Math"/>
                            </a:rPr>
                            <m:t>Outcomes</m:t>
                          </m:r>
                        </m:num>
                        <m:den>
                          <m:r>
                            <m:rPr>
                              <m:nor/>
                            </m:rPr>
                            <a:rPr lang="en-US" sz="2800" b="0" i="0" smtClean="0">
                              <a:latin typeface="Cambria Math"/>
                            </a:rPr>
                            <m:t>Total</m:t>
                          </m:r>
                          <m:r>
                            <m:rPr>
                              <m:nor/>
                            </m:rPr>
                            <a:rPr lang="en-US" sz="2800" b="0" i="0" smtClean="0">
                              <a:latin typeface="Cambria Math"/>
                            </a:rPr>
                            <m:t> </m:t>
                          </m:r>
                          <m:r>
                            <m:rPr>
                              <m:nor/>
                            </m:rPr>
                            <a:rPr lang="en-US" sz="2800" b="0" i="0" smtClean="0">
                              <a:latin typeface="Cambria Math"/>
                            </a:rPr>
                            <m:t>Outcomes</m:t>
                          </m:r>
                        </m:den>
                      </m:f>
                    </m:oMath>
                  </m:oMathPara>
                </a14:m>
                <a:endParaRPr lang="en-US" sz="2800" dirty="0"/>
              </a:p>
              <a:p>
                <a:pPr lvl="1">
                  <a:lnSpc>
                    <a:spcPct val="80000"/>
                  </a:lnSpc>
                </a:pPr>
                <a:endParaRPr lang="en-US" sz="2400" dirty="0" smtClean="0"/>
              </a:p>
              <a:p>
                <a:pPr lvl="1">
                  <a:lnSpc>
                    <a:spcPct val="80000"/>
                  </a:lnSpc>
                </a:pPr>
                <a:r>
                  <a:rPr lang="en-US" dirty="0" smtClean="0"/>
                  <a:t>But </a:t>
                </a:r>
                <a:r>
                  <a:rPr lang="en-US" dirty="0"/>
                  <a:t>we have basically a line (timeline), so Probability will be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40 </m:t>
                        </m:r>
                        <m:r>
                          <a:rPr lang="en-US" b="0" i="1" smtClean="0">
                            <a:latin typeface="Cambria Math"/>
                          </a:rPr>
                          <m:t>𝑚𝑖𝑛</m:t>
                        </m:r>
                      </m:num>
                      <m:den>
                        <m:r>
                          <a:rPr lang="en-US" b="0" i="1" smtClean="0">
                            <a:latin typeface="Cambria Math"/>
                          </a:rPr>
                          <m:t>60 </m:t>
                        </m:r>
                        <m:r>
                          <a:rPr lang="en-US" b="0" i="1" smtClean="0">
                            <a:latin typeface="Cambria Math"/>
                          </a:rPr>
                          <m:t>𝑚𝑖𝑛</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3</m:t>
                        </m:r>
                      </m:den>
                    </m:f>
                    <m:r>
                      <a:rPr lang="en-US" b="0" i="1" smtClean="0">
                        <a:latin typeface="Cambria Math"/>
                        <a:ea typeface="Cambria Math"/>
                      </a:rPr>
                      <m:t>≈67%</m:t>
                    </m:r>
                  </m:oMath>
                </a14:m>
                <a:endParaRPr lang="en-US" dirty="0"/>
              </a:p>
            </p:txBody>
          </p:sp>
        </mc:Choice>
        <mc:Fallback xmlns="">
          <p:sp>
            <p:nvSpPr>
              <p:cNvPr id="46083" name="Rectangle 3"/>
              <p:cNvSpPr>
                <a:spLocks noGrp="1" noRot="1" noChangeAspect="1" noMove="1" noResize="1" noEditPoints="1" noAdjustHandles="1" noChangeArrowheads="1" noChangeShapeType="1" noTextEdit="1"/>
              </p:cNvSpPr>
              <p:nvPr>
                <p:ph type="body" idx="4294967295"/>
              </p:nvPr>
            </p:nvSpPr>
            <p:spPr>
              <a:xfrm>
                <a:off x="263524" y="1598613"/>
                <a:ext cx="8575675" cy="5013325"/>
              </a:xfrm>
              <a:prstGeom prst="rect">
                <a:avLst/>
              </a:prstGeom>
              <a:blipFill rotWithShape="1">
                <a:blip r:embed="rId3"/>
                <a:stretch>
                  <a:fillRect l="-1421" t="-2673" r="-853"/>
                </a:stretch>
              </a:blipFill>
            </p:spPr>
            <p:txBody>
              <a:bodyPr/>
              <a:lstStyle/>
              <a:p>
                <a:r>
                  <a:rPr lang="en-US">
                    <a:noFill/>
                  </a:rPr>
                  <a:t> </a:t>
                </a:r>
              </a:p>
            </p:txBody>
          </p:sp>
        </mc:Fallback>
      </mc:AlternateContent>
    </p:spTree>
    <p:extLst>
      <p:ext uri="{BB962C8B-B14F-4D97-AF65-F5344CB8AC3E}">
        <p14:creationId xmlns:p14="http://schemas.microsoft.com/office/powerpoint/2010/main" val="22910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11.7 Use Geometric Probability</a:t>
            </a:r>
          </a:p>
        </p:txBody>
      </p:sp>
      <p:sp>
        <p:nvSpPr>
          <p:cNvPr id="47107" name="Rectangle 3"/>
          <p:cNvSpPr>
            <a:spLocks noGrp="1" noChangeArrowheads="1"/>
          </p:cNvSpPr>
          <p:nvPr>
            <p:ph type="body" idx="4294967295"/>
          </p:nvPr>
        </p:nvSpPr>
        <p:spPr>
          <a:xfrm>
            <a:off x="263526" y="1198961"/>
            <a:ext cx="8499475" cy="3469481"/>
          </a:xfrm>
          <a:prstGeom prst="rect">
            <a:avLst/>
          </a:prstGeom>
        </p:spPr>
        <p:txBody>
          <a:bodyPr/>
          <a:lstStyle/>
          <a:p>
            <a:pPr lvl="1"/>
            <a:endParaRPr lang="en-US" dirty="0"/>
          </a:p>
        </p:txBody>
      </p:sp>
      <p:sp>
        <p:nvSpPr>
          <p:cNvPr id="47108" name="Line 4"/>
          <p:cNvSpPr>
            <a:spLocks noChangeShapeType="1"/>
          </p:cNvSpPr>
          <p:nvPr/>
        </p:nvSpPr>
        <p:spPr bwMode="auto">
          <a:xfrm>
            <a:off x="1079502" y="3790056"/>
            <a:ext cx="63579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Text Box 5"/>
          <p:cNvSpPr txBox="1">
            <a:spLocks noChangeArrowheads="1"/>
          </p:cNvSpPr>
          <p:nvPr/>
        </p:nvSpPr>
        <p:spPr bwMode="auto">
          <a:xfrm>
            <a:off x="917577" y="3734098"/>
            <a:ext cx="54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A</a:t>
            </a:r>
          </a:p>
        </p:txBody>
      </p:sp>
      <p:sp>
        <p:nvSpPr>
          <p:cNvPr id="47110" name="Text Box 6"/>
          <p:cNvSpPr txBox="1">
            <a:spLocks noChangeArrowheads="1"/>
          </p:cNvSpPr>
          <p:nvPr/>
        </p:nvSpPr>
        <p:spPr bwMode="auto">
          <a:xfrm>
            <a:off x="2232027" y="3776960"/>
            <a:ext cx="54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C</a:t>
            </a:r>
          </a:p>
        </p:txBody>
      </p:sp>
      <p:sp>
        <p:nvSpPr>
          <p:cNvPr id="47111" name="Text Box 7"/>
          <p:cNvSpPr txBox="1">
            <a:spLocks noChangeArrowheads="1"/>
          </p:cNvSpPr>
          <p:nvPr/>
        </p:nvSpPr>
        <p:spPr bwMode="auto">
          <a:xfrm>
            <a:off x="7259637" y="3786485"/>
            <a:ext cx="547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B</a:t>
            </a:r>
          </a:p>
        </p:txBody>
      </p:sp>
      <p:sp>
        <p:nvSpPr>
          <p:cNvPr id="10" name="TextBox 9"/>
          <p:cNvSpPr txBox="1"/>
          <p:nvPr/>
        </p:nvSpPr>
        <p:spPr>
          <a:xfrm>
            <a:off x="304800" y="106299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Length Probability Postulate</a:t>
            </a:r>
          </a:p>
        </p:txBody>
      </p:sp>
      <mc:AlternateContent xmlns:mc="http://schemas.openxmlformats.org/markup-compatibility/2006" xmlns:a14="http://schemas.microsoft.com/office/drawing/2010/main">
        <mc:Choice Requires="a14">
          <p:sp>
            <p:nvSpPr>
              <p:cNvPr id="11" name="TextBox 10"/>
              <p:cNvSpPr txBox="1"/>
              <p:nvPr/>
            </p:nvSpPr>
            <p:spPr>
              <a:xfrm>
                <a:off x="304800" y="1524655"/>
                <a:ext cx="8458200" cy="1891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If </a:t>
                </a:r>
                <a:r>
                  <a:rPr lang="en-US" sz="2400" dirty="0"/>
                  <a:t>a point on AB is chosen at random and C is between A and B, then the probability that the point is on AC is (Length of AC)/(Length of AB).</a:t>
                </a:r>
              </a:p>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𝐴𝐶</m:t>
                          </m:r>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𝐴𝐶</m:t>
                          </m:r>
                        </m:num>
                        <m:den>
                          <m:r>
                            <a:rPr lang="en-US" sz="2400" b="0" i="1" smtClean="0">
                              <a:latin typeface="Cambria Math"/>
                            </a:rPr>
                            <m:t>𝐴𝐵</m:t>
                          </m:r>
                        </m:den>
                      </m:f>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4800" y="1524655"/>
                <a:ext cx="8458200" cy="189180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841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11.7 Use Geometric Probability</a:t>
            </a:r>
          </a:p>
        </p:txBody>
      </p:sp>
      <p:sp>
        <p:nvSpPr>
          <p:cNvPr id="48131" name="Rectangle 3"/>
          <p:cNvSpPr>
            <a:spLocks noGrp="1" noChangeArrowheads="1"/>
          </p:cNvSpPr>
          <p:nvPr>
            <p:ph type="body" idx="4294967295"/>
          </p:nvPr>
        </p:nvSpPr>
        <p:spPr>
          <a:xfrm>
            <a:off x="457200" y="1200151"/>
            <a:ext cx="8229600" cy="3398044"/>
          </a:xfrm>
          <a:prstGeom prst="rect">
            <a:avLst/>
          </a:prstGeom>
        </p:spPr>
        <p:txBody>
          <a:bodyPr/>
          <a:lstStyle/>
          <a:p>
            <a:pPr>
              <a:lnSpc>
                <a:spcPct val="90000"/>
              </a:lnSpc>
            </a:pPr>
            <a:endParaRPr lang="en-US" dirty="0"/>
          </a:p>
        </p:txBody>
      </p:sp>
      <p:grpSp>
        <p:nvGrpSpPr>
          <p:cNvPr id="48138" name="Group 10"/>
          <p:cNvGrpSpPr>
            <a:grpSpLocks/>
          </p:cNvGrpSpPr>
          <p:nvPr/>
        </p:nvGrpSpPr>
        <p:grpSpPr bwMode="auto">
          <a:xfrm>
            <a:off x="2189956" y="3851672"/>
            <a:ext cx="3484562" cy="701278"/>
            <a:chOff x="1003" y="2887"/>
            <a:chExt cx="2195" cy="589"/>
          </a:xfrm>
        </p:grpSpPr>
        <p:sp>
          <p:nvSpPr>
            <p:cNvPr id="48132" name="Rectangle 4"/>
            <p:cNvSpPr>
              <a:spLocks noChangeArrowheads="1"/>
            </p:cNvSpPr>
            <p:nvPr/>
          </p:nvSpPr>
          <p:spPr bwMode="auto">
            <a:xfrm>
              <a:off x="1003" y="2887"/>
              <a:ext cx="2195" cy="589"/>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p:cNvSpPr>
              <a:spLocks noChangeArrowheads="1"/>
            </p:cNvSpPr>
            <p:nvPr/>
          </p:nvSpPr>
          <p:spPr bwMode="auto">
            <a:xfrm>
              <a:off x="1850" y="2934"/>
              <a:ext cx="1254" cy="48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Text Box 6"/>
            <p:cNvSpPr txBox="1">
              <a:spLocks noChangeArrowheads="1"/>
            </p:cNvSpPr>
            <p:nvPr/>
          </p:nvSpPr>
          <p:spPr bwMode="auto">
            <a:xfrm>
              <a:off x="1132" y="3056"/>
              <a:ext cx="32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A</a:t>
              </a:r>
            </a:p>
          </p:txBody>
        </p:sp>
        <p:sp>
          <p:nvSpPr>
            <p:cNvPr id="48135" name="Text Box 7"/>
            <p:cNvSpPr txBox="1">
              <a:spLocks noChangeArrowheads="1"/>
            </p:cNvSpPr>
            <p:nvPr/>
          </p:nvSpPr>
          <p:spPr bwMode="auto">
            <a:xfrm>
              <a:off x="2141" y="3070"/>
              <a:ext cx="5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B</a:t>
              </a:r>
            </a:p>
          </p:txBody>
        </p:sp>
      </p:grpSp>
      <p:sp>
        <p:nvSpPr>
          <p:cNvPr id="11" name="TextBox 10"/>
          <p:cNvSpPr txBox="1"/>
          <p:nvPr/>
        </p:nvSpPr>
        <p:spPr>
          <a:xfrm>
            <a:off x="352425" y="1197143"/>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Probability Postulate</a:t>
            </a:r>
          </a:p>
        </p:txBody>
      </p:sp>
      <mc:AlternateContent xmlns:mc="http://schemas.openxmlformats.org/markup-compatibility/2006" xmlns:a14="http://schemas.microsoft.com/office/drawing/2010/main">
        <mc:Choice Requires="a14">
          <p:sp>
            <p:nvSpPr>
              <p:cNvPr id="12" name="TextBox 11"/>
              <p:cNvSpPr txBox="1"/>
              <p:nvPr/>
            </p:nvSpPr>
            <p:spPr>
              <a:xfrm>
                <a:off x="352425" y="1658808"/>
                <a:ext cx="8458200" cy="18564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dirty="0" smtClean="0"/>
                  <a:t>If a point in region A is chosen at random, then the probability that the point is in region B, which is in the interior of region A, is (Area of region B) / (Area of region A) </a:t>
                </a:r>
              </a:p>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𝐵</m:t>
                          </m:r>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𝐴𝑟𝑒𝑎</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𝐵</m:t>
                          </m:r>
                        </m:num>
                        <m:den>
                          <m:r>
                            <a:rPr lang="en-US" sz="2400" b="0" i="1" smtClean="0">
                              <a:latin typeface="Cambria Math"/>
                            </a:rPr>
                            <m:t>𝐴𝑟𝑒𝑎</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𝐴</m:t>
                          </m:r>
                        </m:den>
                      </m:f>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2425" y="1658808"/>
                <a:ext cx="8458200" cy="185640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7056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11.7 Use Geometric Probability</a:t>
            </a:r>
          </a:p>
        </p:txBody>
      </p:sp>
      <p:sp>
        <p:nvSpPr>
          <p:cNvPr id="52227" name="Rectangle 3"/>
          <p:cNvSpPr>
            <a:spLocks noGrp="1" noChangeArrowheads="1"/>
          </p:cNvSpPr>
          <p:nvPr>
            <p:ph type="body" idx="4294967295"/>
          </p:nvPr>
        </p:nvSpPr>
        <p:spPr>
          <a:xfrm>
            <a:off x="457200" y="1200151"/>
            <a:ext cx="8229600" cy="2219325"/>
          </a:xfrm>
          <a:prstGeom prst="rect">
            <a:avLst/>
          </a:prstGeom>
        </p:spPr>
        <p:txBody>
          <a:bodyPr/>
          <a:lstStyle/>
          <a:p>
            <a:pPr>
              <a:lnSpc>
                <a:spcPct val="90000"/>
              </a:lnSpc>
            </a:pPr>
            <a:r>
              <a:rPr lang="en-US" sz="2800" dirty="0" smtClean="0"/>
              <a:t>Joanna </a:t>
            </a:r>
            <a:r>
              <a:rPr lang="en-US" sz="2800" dirty="0"/>
              <a:t>designed in a new dart game.  A dart in section A earns 10 points; a dart in section B earns 5 points; a dart in section C earns 2 points.  Find the probability of earning each score.  Round to the nearest hundredth.  (</a:t>
            </a:r>
            <a:r>
              <a:rPr lang="en-US" sz="2800" dirty="0" err="1"/>
              <a:t>r</a:t>
            </a:r>
            <a:r>
              <a:rPr lang="en-US" sz="2800" baseline="-25000" dirty="0" err="1"/>
              <a:t>A</a:t>
            </a:r>
            <a:r>
              <a:rPr lang="en-US" sz="2800" dirty="0"/>
              <a:t> = 2, </a:t>
            </a:r>
            <a:r>
              <a:rPr lang="en-US" sz="2800" dirty="0" err="1"/>
              <a:t>r</a:t>
            </a:r>
            <a:r>
              <a:rPr lang="en-US" sz="2800" baseline="-25000" dirty="0" err="1"/>
              <a:t>B</a:t>
            </a:r>
            <a:r>
              <a:rPr lang="en-US" sz="2800" dirty="0"/>
              <a:t> = 5, </a:t>
            </a:r>
            <a:r>
              <a:rPr lang="en-US" sz="2800" dirty="0" err="1"/>
              <a:t>r</a:t>
            </a:r>
            <a:r>
              <a:rPr lang="en-US" sz="2800" baseline="-25000" dirty="0" err="1"/>
              <a:t>C</a:t>
            </a:r>
            <a:r>
              <a:rPr lang="en-US" sz="2800" dirty="0"/>
              <a:t> = 10)</a:t>
            </a:r>
          </a:p>
          <a:p>
            <a:pPr lvl="1">
              <a:lnSpc>
                <a:spcPct val="90000"/>
              </a:lnSpc>
            </a:pPr>
            <a:endParaRPr lang="en-US" sz="2400" dirty="0"/>
          </a:p>
        </p:txBody>
      </p:sp>
      <p:sp>
        <p:nvSpPr>
          <p:cNvPr id="52228" name="Oval 4"/>
          <p:cNvSpPr>
            <a:spLocks noChangeArrowheads="1"/>
          </p:cNvSpPr>
          <p:nvPr/>
        </p:nvSpPr>
        <p:spPr bwMode="auto">
          <a:xfrm>
            <a:off x="6629400" y="2876550"/>
            <a:ext cx="2259012" cy="2057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9" name="Oval 5"/>
          <p:cNvSpPr>
            <a:spLocks noChangeArrowheads="1"/>
          </p:cNvSpPr>
          <p:nvPr/>
        </p:nvSpPr>
        <p:spPr bwMode="auto">
          <a:xfrm>
            <a:off x="7045325" y="3222025"/>
            <a:ext cx="1441450" cy="1312802"/>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Oval 6"/>
          <p:cNvSpPr>
            <a:spLocks noChangeArrowheads="1"/>
          </p:cNvSpPr>
          <p:nvPr/>
        </p:nvSpPr>
        <p:spPr bwMode="auto">
          <a:xfrm>
            <a:off x="7354889" y="3483574"/>
            <a:ext cx="817563" cy="744597"/>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1" name="Text Box 7"/>
          <p:cNvSpPr txBox="1">
            <a:spLocks noChangeArrowheads="1"/>
          </p:cNvSpPr>
          <p:nvPr/>
        </p:nvSpPr>
        <p:spPr bwMode="auto">
          <a:xfrm>
            <a:off x="6791327" y="3225404"/>
            <a:ext cx="623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C</a:t>
            </a:r>
          </a:p>
        </p:txBody>
      </p:sp>
      <p:sp>
        <p:nvSpPr>
          <p:cNvPr id="52232" name="Text Box 8"/>
          <p:cNvSpPr txBox="1">
            <a:spLocks noChangeArrowheads="1"/>
          </p:cNvSpPr>
          <p:nvPr/>
        </p:nvSpPr>
        <p:spPr bwMode="auto">
          <a:xfrm>
            <a:off x="7104062" y="3400425"/>
            <a:ext cx="62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B</a:t>
            </a:r>
          </a:p>
        </p:txBody>
      </p:sp>
      <p:sp>
        <p:nvSpPr>
          <p:cNvPr id="52233" name="Text Box 9"/>
          <p:cNvSpPr txBox="1">
            <a:spLocks noChangeArrowheads="1"/>
          </p:cNvSpPr>
          <p:nvPr/>
        </p:nvSpPr>
        <p:spPr bwMode="auto">
          <a:xfrm>
            <a:off x="7353302" y="3655219"/>
            <a:ext cx="623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A</a:t>
            </a:r>
          </a:p>
        </p:txBody>
      </p:sp>
    </p:spTree>
    <p:extLst>
      <p:ext uri="{BB962C8B-B14F-4D97-AF65-F5344CB8AC3E}">
        <p14:creationId xmlns:p14="http://schemas.microsoft.com/office/powerpoint/2010/main" val="2074811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i="1" dirty="0"/>
              <a:t>774 #4-26 even, 30-38 even, 39-44 </a:t>
            </a:r>
            <a:r>
              <a:rPr lang="en-US" i="1" dirty="0" smtClean="0"/>
              <a:t>all = 23</a:t>
            </a:r>
          </a:p>
          <a:p>
            <a:r>
              <a:rPr lang="en-US" i="1" dirty="0" smtClean="0"/>
              <a:t>Extra Credit </a:t>
            </a:r>
            <a:r>
              <a:rPr lang="en-US" i="1" dirty="0"/>
              <a:t>777 #2, </a:t>
            </a:r>
            <a:r>
              <a:rPr lang="en-US" i="1" dirty="0" smtClean="0"/>
              <a:t>4 = +2</a:t>
            </a:r>
            <a:endParaRPr lang="en-US" dirty="0"/>
          </a:p>
        </p:txBody>
      </p:sp>
      <p:sp>
        <p:nvSpPr>
          <p:cNvPr id="3" name="Title 2"/>
          <p:cNvSpPr>
            <a:spLocks noGrp="1"/>
          </p:cNvSpPr>
          <p:nvPr>
            <p:ph type="title"/>
          </p:nvPr>
        </p:nvSpPr>
        <p:spPr/>
        <p:txBody>
          <a:bodyPr/>
          <a:lstStyle/>
          <a:p>
            <a:r>
              <a:rPr lang="en-US" dirty="0"/>
              <a:t>11.7 Use Geometric Probability</a:t>
            </a:r>
          </a:p>
        </p:txBody>
      </p:sp>
    </p:spTree>
    <p:extLst>
      <p:ext uri="{BB962C8B-B14F-4D97-AF65-F5344CB8AC3E}">
        <p14:creationId xmlns:p14="http://schemas.microsoft.com/office/powerpoint/2010/main" val="4290648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11.7 Answers</a:t>
            </a:r>
            <a:endParaRPr lang="en-US" dirty="0" smtClean="0"/>
          </a:p>
          <a:p>
            <a:endParaRPr lang="en-US" dirty="0"/>
          </a:p>
          <a:p>
            <a:r>
              <a:rPr lang="en-US" dirty="0" smtClean="0">
                <a:hlinkClick r:id="rId4" action="ppaction://hlinkpres?slideindex=1&amp;slidetitle="/>
              </a:rPr>
              <a:t>11.7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276346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i="1" dirty="0"/>
              <a:t>784 #1-19 </a:t>
            </a:r>
            <a:r>
              <a:rPr lang="en-US" i="1" dirty="0" smtClean="0"/>
              <a:t>all = 19</a:t>
            </a:r>
            <a:endParaRPr lang="en-US" dirty="0"/>
          </a:p>
        </p:txBody>
      </p:sp>
      <p:sp>
        <p:nvSpPr>
          <p:cNvPr id="3" name="Title 2"/>
          <p:cNvSpPr>
            <a:spLocks noGrp="1"/>
          </p:cNvSpPr>
          <p:nvPr>
            <p:ph type="title"/>
          </p:nvPr>
        </p:nvSpPr>
        <p:spPr/>
        <p:txBody>
          <a:bodyPr/>
          <a:lstStyle/>
          <a:p>
            <a:r>
              <a:rPr lang="en-US" dirty="0" smtClean="0"/>
              <a:t>11.Review</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17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11.1 Areas of Triangles and Parallelograms</a:t>
            </a:r>
          </a:p>
        </p:txBody>
      </p:sp>
      <p:sp>
        <p:nvSpPr>
          <p:cNvPr id="4" name="TextBox 3"/>
          <p:cNvSpPr txBox="1"/>
          <p:nvPr/>
        </p:nvSpPr>
        <p:spPr>
          <a:xfrm>
            <a:off x="381000" y="97155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Rectangle</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381000" y="1433215"/>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𝑏h</m:t>
                      </m:r>
                    </m:oMath>
                  </m:oMathPara>
                </a14:m>
                <a:endParaRPr lang="en-US" sz="2400" dirty="0" smtClean="0"/>
              </a:p>
              <a:p>
                <a:r>
                  <a:rPr lang="en-US" sz="2400" dirty="0" smtClean="0"/>
                  <a:t>Where </a:t>
                </a:r>
                <a:r>
                  <a:rPr lang="en-US" sz="2400" i="1" dirty="0" smtClean="0"/>
                  <a:t>b</a:t>
                </a:r>
                <a:r>
                  <a:rPr lang="en-US" sz="2400" dirty="0" smtClean="0"/>
                  <a:t> is the base and </a:t>
                </a:r>
                <a:r>
                  <a:rPr lang="en-US" sz="2400" i="1" dirty="0" smtClean="0"/>
                  <a:t>h </a:t>
                </a:r>
                <a:r>
                  <a:rPr lang="en-US" sz="2400" dirty="0" smtClean="0"/>
                  <a:t>is the height.</a:t>
                </a:r>
                <a:endParaRPr lang="en-US" sz="24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433215"/>
                <a:ext cx="8458200" cy="830997"/>
              </a:xfrm>
              <a:prstGeom prst="rect">
                <a:avLst/>
              </a:prstGeom>
              <a:blipFill rotWithShape="1">
                <a:blip r:embed="rId3"/>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00443"/>
            <a:ext cx="1981200" cy="152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264212"/>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Parallelogram</a:t>
            </a:r>
            <a:endParaRPr lang="en-US" sz="2400" dirty="0"/>
          </a:p>
        </p:txBody>
      </p:sp>
      <mc:AlternateContent xmlns:mc="http://schemas.openxmlformats.org/markup-compatibility/2006" xmlns:a14="http://schemas.microsoft.com/office/drawing/2010/main">
        <mc:Choice Requires="a14">
          <p:sp>
            <p:nvSpPr>
              <p:cNvPr id="8" name="TextBox 7"/>
              <p:cNvSpPr txBox="1"/>
              <p:nvPr/>
            </p:nvSpPr>
            <p:spPr>
              <a:xfrm>
                <a:off x="381000" y="2725877"/>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𝑏h</m:t>
                      </m:r>
                    </m:oMath>
                  </m:oMathPara>
                </a14:m>
                <a:endParaRPr lang="en-US" sz="2400" dirty="0" smtClean="0"/>
              </a:p>
              <a:p>
                <a:r>
                  <a:rPr lang="en-US" sz="2400" dirty="0" smtClean="0"/>
                  <a:t>Where </a:t>
                </a:r>
                <a:r>
                  <a:rPr lang="en-US" sz="2400" i="1" dirty="0" smtClean="0"/>
                  <a:t>b</a:t>
                </a:r>
                <a:r>
                  <a:rPr lang="en-US" sz="2400" dirty="0" smtClean="0"/>
                  <a:t> is the base and </a:t>
                </a:r>
                <a:r>
                  <a:rPr lang="en-US" sz="2400" i="1" dirty="0" smtClean="0"/>
                  <a:t>h </a:t>
                </a:r>
                <a:r>
                  <a:rPr lang="en-US" sz="2400" dirty="0" smtClean="0"/>
                  <a:t>is the height.</a:t>
                </a:r>
                <a:endParaRPr lang="en-US" sz="24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0" y="2725877"/>
                <a:ext cx="8458200" cy="830997"/>
              </a:xfrm>
              <a:prstGeom prst="rect">
                <a:avLst/>
              </a:prstGeom>
              <a:blipFill rotWithShape="1">
                <a:blip r:embed="rId5"/>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171700"/>
            <a:ext cx="1981200" cy="134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1000" y="3556874"/>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Triangle</a:t>
            </a:r>
            <a:endParaRPr lang="en-US" sz="2400" dirty="0"/>
          </a:p>
        </p:txBody>
      </p:sp>
      <mc:AlternateContent xmlns:mc="http://schemas.openxmlformats.org/markup-compatibility/2006" xmlns:a14="http://schemas.microsoft.com/office/drawing/2010/main">
        <mc:Choice Requires="a14">
          <p:sp>
            <p:nvSpPr>
              <p:cNvPr id="11" name="TextBox 10"/>
              <p:cNvSpPr txBox="1"/>
              <p:nvPr/>
            </p:nvSpPr>
            <p:spPr>
              <a:xfrm>
                <a:off x="381000" y="3990364"/>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𝑏h</m:t>
                      </m:r>
                    </m:oMath>
                  </m:oMathPara>
                </a14:m>
                <a:endParaRPr lang="en-US" sz="2400" dirty="0" smtClean="0"/>
              </a:p>
              <a:p>
                <a:r>
                  <a:rPr lang="en-US" sz="2400" dirty="0" smtClean="0"/>
                  <a:t>Where </a:t>
                </a:r>
                <a:r>
                  <a:rPr lang="en-US" sz="2400" i="1" dirty="0" smtClean="0"/>
                  <a:t>b</a:t>
                </a:r>
                <a:r>
                  <a:rPr lang="en-US" sz="2400" dirty="0" smtClean="0"/>
                  <a:t> is the base and </a:t>
                </a:r>
                <a:r>
                  <a:rPr lang="en-US" sz="2400" i="1" dirty="0" smtClean="0"/>
                  <a:t>h </a:t>
                </a:r>
                <a:r>
                  <a:rPr lang="en-US" sz="2400" dirty="0" smtClean="0"/>
                  <a:t>is the height.</a:t>
                </a:r>
                <a:endParaRPr lang="en-US"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 y="3990364"/>
                <a:ext cx="8458200" cy="1153136"/>
              </a:xfrm>
              <a:prstGeom prst="rect">
                <a:avLst/>
              </a:prstGeom>
              <a:blipFill rotWithShape="1">
                <a:blip r:embed="rId7"/>
                <a:stretch>
                  <a:fillRect/>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2158" y="3513963"/>
            <a:ext cx="1257041" cy="148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42"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1000"/>
                                        <p:tgtEl>
                                          <p:spTgt spid="2051"/>
                                        </p:tgtEl>
                                      </p:cBhvr>
                                    </p:animEffect>
                                    <p:anim calcmode="lin" valueType="num">
                                      <p:cBhvr>
                                        <p:cTn id="27" dur="1000" fill="hold"/>
                                        <p:tgtEl>
                                          <p:spTgt spid="2051"/>
                                        </p:tgtEl>
                                        <p:attrNameLst>
                                          <p:attrName>ppt_x</p:attrName>
                                        </p:attrNameLst>
                                      </p:cBhvr>
                                      <p:tavLst>
                                        <p:tav tm="0">
                                          <p:val>
                                            <p:strVal val="#ppt_x"/>
                                          </p:val>
                                        </p:tav>
                                        <p:tav tm="100000">
                                          <p:val>
                                            <p:strVal val="#ppt_x"/>
                                          </p:val>
                                        </p:tav>
                                      </p:tavLst>
                                    </p:anim>
                                    <p:anim calcmode="lin" valueType="num">
                                      <p:cBhvr>
                                        <p:cTn id="2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42"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1000"/>
                                        <p:tgtEl>
                                          <p:spTgt spid="2052"/>
                                        </p:tgtEl>
                                      </p:cBhvr>
                                    </p:animEffect>
                                    <p:anim calcmode="lin" valueType="num">
                                      <p:cBhvr>
                                        <p:cTn id="40" dur="1000" fill="hold"/>
                                        <p:tgtEl>
                                          <p:spTgt spid="2052"/>
                                        </p:tgtEl>
                                        <p:attrNameLst>
                                          <p:attrName>ppt_x</p:attrName>
                                        </p:attrNameLst>
                                      </p:cBhvr>
                                      <p:tavLst>
                                        <p:tav tm="0">
                                          <p:val>
                                            <p:strVal val="#ppt_x"/>
                                          </p:val>
                                        </p:tav>
                                        <p:tav tm="100000">
                                          <p:val>
                                            <p:strVal val="#ppt_x"/>
                                          </p:val>
                                        </p:tav>
                                      </p:tavLst>
                                    </p:anim>
                                    <p:anim calcmode="lin" valueType="num">
                                      <p:cBhvr>
                                        <p:cTn id="4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Find the perimeter and area of the polygon.</a:t>
            </a:r>
            <a:endParaRPr lang="en-US" dirty="0"/>
          </a:p>
        </p:txBody>
      </p:sp>
      <p:sp>
        <p:nvSpPr>
          <p:cNvPr id="3" name="Title 2"/>
          <p:cNvSpPr>
            <a:spLocks noGrp="1"/>
          </p:cNvSpPr>
          <p:nvPr>
            <p:ph type="title"/>
          </p:nvPr>
        </p:nvSpPr>
        <p:spPr/>
        <p:txBody>
          <a:bodyPr>
            <a:normAutofit fontScale="90000"/>
          </a:bodyPr>
          <a:lstStyle/>
          <a:p>
            <a:r>
              <a:rPr lang="en-US" dirty="0"/>
              <a:t>11.1 Areas of Triangles and Parallelograms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131567" cy="13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49" y="1610742"/>
            <a:ext cx="2857451" cy="138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852" y="3313195"/>
            <a:ext cx="3376610" cy="119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457200" indent="-457200">
              <a:buFont typeface="Arial" pitchFamily="34" charset="0"/>
              <a:buChar char="•"/>
            </a:pPr>
            <a:r>
              <a:rPr lang="en-US" dirty="0" smtClean="0"/>
              <a:t>A parallelogram has an area of 153 in</a:t>
            </a:r>
            <a:r>
              <a:rPr lang="en-US" baseline="30000" dirty="0" smtClean="0"/>
              <a:t>2</a:t>
            </a:r>
            <a:r>
              <a:rPr lang="en-US" dirty="0" smtClean="0"/>
              <a:t> and a height of 17 in.  What is the length of the base?</a:t>
            </a:r>
          </a:p>
          <a:p>
            <a:pPr marL="457200" indent="-457200">
              <a:buFont typeface="Arial" pitchFamily="34" charset="0"/>
              <a:buChar char="•"/>
            </a:pPr>
            <a:endParaRPr lang="en-US" dirty="0"/>
          </a:p>
          <a:p>
            <a:pPr marL="457200" indent="-457200">
              <a:buFont typeface="Arial" pitchFamily="34" charset="0"/>
              <a:buChar char="•"/>
            </a:pPr>
            <a:r>
              <a:rPr lang="en-US" dirty="0" smtClean="0"/>
              <a:t>Find the area.</a:t>
            </a:r>
          </a:p>
          <a:p>
            <a:pPr marL="457200" indent="-457200">
              <a:buFont typeface="Arial" pitchFamily="34" charset="0"/>
              <a:buChar char="•"/>
            </a:pPr>
            <a:endParaRPr lang="en-US" dirty="0"/>
          </a:p>
          <a:p>
            <a:pPr marL="457200" indent="-457200">
              <a:buFont typeface="Arial" pitchFamily="34" charset="0"/>
              <a:buChar char="•"/>
            </a:pPr>
            <a:endParaRPr lang="en-US" dirty="0" smtClean="0"/>
          </a:p>
          <a:p>
            <a:pPr marL="457200" indent="-457200">
              <a:buFont typeface="Arial" pitchFamily="34" charset="0"/>
              <a:buChar char="•"/>
            </a:pPr>
            <a:endParaRPr lang="en-US" dirty="0"/>
          </a:p>
          <a:p>
            <a:pPr marL="457200" indent="-457200">
              <a:buFont typeface="Arial" pitchFamily="34" charset="0"/>
              <a:buChar char="•"/>
            </a:pPr>
            <a:endParaRPr lang="en-US" dirty="0" smtClean="0"/>
          </a:p>
          <a:p>
            <a:pPr marL="457200" indent="-457200">
              <a:buFont typeface="Arial" pitchFamily="34" charset="0"/>
              <a:buChar char="•"/>
            </a:pPr>
            <a:r>
              <a:rPr lang="en-US" i="1" dirty="0"/>
              <a:t>723 #4-40 even, 48-54 </a:t>
            </a:r>
            <a:r>
              <a:rPr lang="en-US" i="1" dirty="0" smtClean="0"/>
              <a:t>even = 23</a:t>
            </a:r>
            <a:endParaRPr lang="en-US" dirty="0"/>
          </a:p>
        </p:txBody>
      </p:sp>
      <p:sp>
        <p:nvSpPr>
          <p:cNvPr id="3" name="Title 2"/>
          <p:cNvSpPr>
            <a:spLocks noGrp="1"/>
          </p:cNvSpPr>
          <p:nvPr>
            <p:ph type="title"/>
          </p:nvPr>
        </p:nvSpPr>
        <p:spPr/>
        <p:txBody>
          <a:bodyPr>
            <a:normAutofit fontScale="90000"/>
          </a:bodyPr>
          <a:lstStyle/>
          <a:p>
            <a:r>
              <a:rPr lang="en-US" dirty="0"/>
              <a:t>11.1 Areas of Triangles and Parallelograms</a:t>
            </a:r>
          </a:p>
        </p:txBody>
      </p:sp>
      <p:grpSp>
        <p:nvGrpSpPr>
          <p:cNvPr id="4" name="Group 21"/>
          <p:cNvGrpSpPr>
            <a:grpSpLocks/>
          </p:cNvGrpSpPr>
          <p:nvPr/>
        </p:nvGrpSpPr>
        <p:grpSpPr bwMode="auto">
          <a:xfrm>
            <a:off x="1943100" y="2677121"/>
            <a:ext cx="2971800" cy="1490663"/>
            <a:chOff x="2208" y="1584"/>
            <a:chExt cx="1872" cy="1252"/>
          </a:xfrm>
        </p:grpSpPr>
        <p:sp>
          <p:nvSpPr>
            <p:cNvPr id="5" name="Rectangle 12"/>
            <p:cNvSpPr>
              <a:spLocks noChangeArrowheads="1"/>
            </p:cNvSpPr>
            <p:nvPr/>
          </p:nvSpPr>
          <p:spPr bwMode="auto">
            <a:xfrm>
              <a:off x="2400" y="1584"/>
              <a:ext cx="576" cy="912"/>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13"/>
            <p:cNvSpPr>
              <a:spLocks noChangeArrowheads="1"/>
            </p:cNvSpPr>
            <p:nvPr/>
          </p:nvSpPr>
          <p:spPr bwMode="auto">
            <a:xfrm>
              <a:off x="2976" y="2016"/>
              <a:ext cx="672" cy="48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4"/>
            <p:cNvSpPr>
              <a:spLocks noChangeArrowheads="1"/>
            </p:cNvSpPr>
            <p:nvPr/>
          </p:nvSpPr>
          <p:spPr bwMode="auto">
            <a:xfrm>
              <a:off x="2784" y="2064"/>
              <a:ext cx="384" cy="38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6"/>
            <p:cNvSpPr txBox="1">
              <a:spLocks noChangeArrowheads="1"/>
            </p:cNvSpPr>
            <p:nvPr/>
          </p:nvSpPr>
          <p:spPr bwMode="auto">
            <a:xfrm>
              <a:off x="3600" y="2160"/>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3</a:t>
              </a:r>
            </a:p>
          </p:txBody>
        </p:sp>
        <p:sp>
          <p:nvSpPr>
            <p:cNvPr id="9" name="Text Box 17"/>
            <p:cNvSpPr txBox="1">
              <a:spLocks noChangeArrowheads="1"/>
            </p:cNvSpPr>
            <p:nvPr/>
          </p:nvSpPr>
          <p:spPr bwMode="auto">
            <a:xfrm>
              <a:off x="2208" y="1920"/>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7</a:t>
              </a:r>
            </a:p>
          </p:txBody>
        </p:sp>
        <p:sp>
          <p:nvSpPr>
            <p:cNvPr id="10" name="Text Box 18"/>
            <p:cNvSpPr txBox="1">
              <a:spLocks noChangeArrowheads="1"/>
            </p:cNvSpPr>
            <p:nvPr/>
          </p:nvSpPr>
          <p:spPr bwMode="auto">
            <a:xfrm>
              <a:off x="2496" y="1584"/>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6</a:t>
              </a:r>
            </a:p>
          </p:txBody>
        </p:sp>
        <p:sp>
          <p:nvSpPr>
            <p:cNvPr id="11" name="Text Box 19"/>
            <p:cNvSpPr txBox="1">
              <a:spLocks noChangeArrowheads="1"/>
            </p:cNvSpPr>
            <p:nvPr/>
          </p:nvSpPr>
          <p:spPr bwMode="auto">
            <a:xfrm>
              <a:off x="2784" y="2448"/>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12</a:t>
              </a:r>
            </a:p>
          </p:txBody>
        </p:sp>
      </p:grpSp>
      <p:sp>
        <p:nvSpPr>
          <p:cNvPr id="12" name="Line 15"/>
          <p:cNvSpPr>
            <a:spLocks noChangeShapeType="1"/>
          </p:cNvSpPr>
          <p:nvPr/>
        </p:nvSpPr>
        <p:spPr bwMode="auto">
          <a:xfrm>
            <a:off x="3162300" y="3248620"/>
            <a:ext cx="0" cy="4572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776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hlinkClick r:id="rId3" action="ppaction://hlinkpres?slideindex=1&amp;slidetitle="/>
              </a:rPr>
              <a:t>11.1 Answers</a:t>
            </a:r>
            <a:endParaRPr lang="en-US" dirty="0" smtClean="0"/>
          </a:p>
          <a:p>
            <a:endParaRPr lang="en-US" dirty="0"/>
          </a:p>
          <a:p>
            <a:r>
              <a:rPr lang="en-US" dirty="0" smtClean="0">
                <a:hlinkClick r:id="rId4" action="ppaction://hlinkpres?slideindex=1&amp;slidetitle="/>
              </a:rPr>
              <a:t>11.1 Homework Quiz</a:t>
            </a:r>
            <a:endParaRPr lang="en-US" dirty="0"/>
          </a:p>
        </p:txBody>
      </p:sp>
      <p:sp>
        <p:nvSpPr>
          <p:cNvPr id="3" name="Title 2"/>
          <p:cNvSpPr>
            <a:spLocks noGrp="1"/>
          </p:cNvSpPr>
          <p:nvPr>
            <p:ph type="title"/>
          </p:nvPr>
        </p:nvSpPr>
        <p:spPr/>
        <p:txBody>
          <a:bodyPr/>
          <a:lstStyle/>
          <a:p>
            <a:r>
              <a:rPr lang="en-US" dirty="0" smtClean="0"/>
              <a:t>Answers and Quiz</a:t>
            </a:r>
            <a:endParaRPr lang="en-US" dirty="0"/>
          </a:p>
        </p:txBody>
      </p:sp>
    </p:spTree>
    <p:extLst>
      <p:ext uri="{BB962C8B-B14F-4D97-AF65-F5344CB8AC3E}">
        <p14:creationId xmlns:p14="http://schemas.microsoft.com/office/powerpoint/2010/main" val="1185950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11.2 Areas of Trapezoids, Rhombuses, and Kites</a:t>
            </a:r>
          </a:p>
        </p:txBody>
      </p:sp>
      <p:sp>
        <p:nvSpPr>
          <p:cNvPr id="4" name="TextBox 3"/>
          <p:cNvSpPr txBox="1"/>
          <p:nvPr/>
        </p:nvSpPr>
        <p:spPr>
          <a:xfrm>
            <a:off x="381000" y="1085851"/>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Trapezoid</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381000" y="1546760"/>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h</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𝑏</m:t>
                              </m:r>
                            </m:e>
                            <m:sub>
                              <m:r>
                                <a:rPr lang="en-US" sz="2400" b="0" i="1" smtClean="0">
                                  <a:latin typeface="Cambria Math"/>
                                </a:rPr>
                                <m:t>1</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𝑏</m:t>
                              </m:r>
                            </m:e>
                            <m:sub>
                              <m:r>
                                <a:rPr lang="en-US" sz="2400" b="0" i="1" smtClean="0">
                                  <a:latin typeface="Cambria Math"/>
                                </a:rPr>
                                <m:t>2</m:t>
                              </m:r>
                            </m:sub>
                          </m:sSub>
                        </m:e>
                      </m:d>
                    </m:oMath>
                  </m:oMathPara>
                </a14:m>
                <a:endParaRPr lang="en-US" sz="2400" dirty="0" smtClean="0"/>
              </a:p>
              <a:p>
                <a:r>
                  <a:rPr lang="en-US" sz="2400" dirty="0" smtClean="0"/>
                  <a:t>Where </a:t>
                </a:r>
                <a:r>
                  <a:rPr lang="en-US" sz="2400" i="1" dirty="0" smtClean="0"/>
                  <a:t>h</a:t>
                </a:r>
                <a:r>
                  <a:rPr lang="en-US" sz="2400" dirty="0" smtClean="0"/>
                  <a:t> is the height and </a:t>
                </a:r>
                <a:r>
                  <a:rPr lang="en-US" sz="2400" i="1" dirty="0" smtClean="0"/>
                  <a:t>b</a:t>
                </a:r>
                <a:r>
                  <a:rPr lang="en-US" sz="2400" i="1" baseline="-25000" dirty="0" smtClean="0"/>
                  <a:t>1</a:t>
                </a:r>
                <a:r>
                  <a:rPr lang="en-US" sz="2400" i="1" dirty="0" smtClean="0"/>
                  <a:t> </a:t>
                </a:r>
                <a:r>
                  <a:rPr lang="en-US" sz="2400" dirty="0" smtClean="0"/>
                  <a:t>and</a:t>
                </a:r>
                <a:r>
                  <a:rPr lang="en-US" sz="2400" i="1" dirty="0" smtClean="0"/>
                  <a:t> b</a:t>
                </a:r>
                <a:r>
                  <a:rPr lang="en-US" sz="2400" i="1" baseline="-25000" dirty="0" smtClean="0"/>
                  <a:t>2</a:t>
                </a:r>
                <a:r>
                  <a:rPr lang="en-US" sz="2400" dirty="0" smtClean="0"/>
                  <a:t> are the bases.</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546760"/>
                <a:ext cx="8458200" cy="1153136"/>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381000" y="280035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Rhombus</a:t>
            </a:r>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381000" y="3262015"/>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1</m:t>
                          </m:r>
                        </m:sub>
                      </m:sSub>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2</m:t>
                          </m:r>
                        </m:sub>
                      </m:sSub>
                    </m:oMath>
                  </m:oMathPara>
                </a14:m>
                <a:endParaRPr lang="en-US" sz="2400" dirty="0" smtClean="0"/>
              </a:p>
              <a:p>
                <a:r>
                  <a:rPr lang="en-US" sz="2400" dirty="0" smtClean="0"/>
                  <a:t>Where </a:t>
                </a:r>
                <a:r>
                  <a:rPr lang="en-US" sz="2400" i="1" dirty="0" smtClean="0"/>
                  <a:t>d</a:t>
                </a:r>
                <a:r>
                  <a:rPr lang="en-US" sz="2400" i="1" baseline="-25000" dirty="0" smtClean="0"/>
                  <a:t>1</a:t>
                </a:r>
                <a:r>
                  <a:rPr lang="en-US" sz="2400" i="1" dirty="0" smtClean="0"/>
                  <a:t> </a:t>
                </a:r>
                <a:r>
                  <a:rPr lang="en-US" sz="2400" dirty="0" smtClean="0"/>
                  <a:t>and </a:t>
                </a:r>
                <a:r>
                  <a:rPr lang="en-US" sz="2400" i="1" dirty="0" smtClean="0"/>
                  <a:t>d</a:t>
                </a:r>
                <a:r>
                  <a:rPr lang="en-US" sz="2400" i="1" baseline="-25000" dirty="0" smtClean="0"/>
                  <a:t>2</a:t>
                </a:r>
                <a:r>
                  <a:rPr lang="en-US" sz="2400" baseline="-25000" dirty="0" smtClean="0"/>
                  <a:t> </a:t>
                </a:r>
                <a:r>
                  <a:rPr lang="en-US" sz="2400" dirty="0" smtClean="0"/>
                  <a:t>are the diagonals.</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3262015"/>
                <a:ext cx="8458200" cy="1153136"/>
              </a:xfrm>
              <a:prstGeom prst="rect">
                <a:avLst/>
              </a:prstGeom>
              <a:blipFill rotWithShape="1">
                <a:blip r:embed="rId4"/>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18856"/>
            <a:ext cx="2133600" cy="150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916" y="2628900"/>
            <a:ext cx="258628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1000"/>
                                        <p:tgtEl>
                                          <p:spTgt spid="4099"/>
                                        </p:tgtEl>
                                      </p:cBhvr>
                                    </p:animEffect>
                                    <p:anim calcmode="lin" valueType="num">
                                      <p:cBhvr>
                                        <p:cTn id="27" dur="1000" fill="hold"/>
                                        <p:tgtEl>
                                          <p:spTgt spid="4099"/>
                                        </p:tgtEl>
                                        <p:attrNameLst>
                                          <p:attrName>ppt_x</p:attrName>
                                        </p:attrNameLst>
                                      </p:cBhvr>
                                      <p:tavLst>
                                        <p:tav tm="0">
                                          <p:val>
                                            <p:strVal val="#ppt_x"/>
                                          </p:val>
                                        </p:tav>
                                        <p:tav tm="100000">
                                          <p:val>
                                            <p:strVal val="#ppt_x"/>
                                          </p:val>
                                        </p:tav>
                                      </p:tavLst>
                                    </p:anim>
                                    <p:anim calcmode="lin" valueType="num">
                                      <p:cBhvr>
                                        <p:cTn id="2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2495550"/>
            <a:ext cx="8486774" cy="2145030"/>
          </a:xfrm>
        </p:spPr>
        <p:txBody>
          <a:bodyPr/>
          <a:lstStyle/>
          <a:p>
            <a:r>
              <a:rPr lang="en-US" dirty="0" smtClean="0"/>
              <a:t>Find the area</a:t>
            </a:r>
            <a:endParaRPr lang="en-US" dirty="0"/>
          </a:p>
        </p:txBody>
      </p:sp>
      <p:sp>
        <p:nvSpPr>
          <p:cNvPr id="3" name="Title 2"/>
          <p:cNvSpPr>
            <a:spLocks noGrp="1"/>
          </p:cNvSpPr>
          <p:nvPr>
            <p:ph type="title"/>
          </p:nvPr>
        </p:nvSpPr>
        <p:spPr/>
        <p:txBody>
          <a:bodyPr>
            <a:normAutofit fontScale="90000"/>
          </a:bodyPr>
          <a:lstStyle/>
          <a:p>
            <a:r>
              <a:rPr lang="en-US" dirty="0"/>
              <a:t>11.2 Areas of Trapezoids, Rhombuses, and Kites</a:t>
            </a:r>
          </a:p>
        </p:txBody>
      </p:sp>
      <p:sp>
        <p:nvSpPr>
          <p:cNvPr id="5" name="TextBox 4"/>
          <p:cNvSpPr txBox="1"/>
          <p:nvPr/>
        </p:nvSpPr>
        <p:spPr>
          <a:xfrm>
            <a:off x="361950" y="92583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Area of a Kite</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361950" y="1386516"/>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1</m:t>
                          </m:r>
                        </m:sub>
                      </m:sSub>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2</m:t>
                          </m:r>
                        </m:sub>
                      </m:sSub>
                    </m:oMath>
                  </m:oMathPara>
                </a14:m>
                <a:endParaRPr lang="en-US" sz="2400" dirty="0" smtClean="0"/>
              </a:p>
              <a:p>
                <a:r>
                  <a:rPr lang="en-US" sz="2400" dirty="0" smtClean="0"/>
                  <a:t>Where </a:t>
                </a:r>
                <a:r>
                  <a:rPr lang="en-US" sz="2400" i="1" dirty="0" smtClean="0"/>
                  <a:t>d</a:t>
                </a:r>
                <a:r>
                  <a:rPr lang="en-US" sz="2400" i="1" baseline="-25000" dirty="0" smtClean="0"/>
                  <a:t>1</a:t>
                </a:r>
                <a:r>
                  <a:rPr lang="en-US" sz="2400" i="1" dirty="0" smtClean="0"/>
                  <a:t> </a:t>
                </a:r>
                <a:r>
                  <a:rPr lang="en-US" sz="2400" dirty="0" smtClean="0"/>
                  <a:t>and </a:t>
                </a:r>
                <a:r>
                  <a:rPr lang="en-US" sz="2400" i="1" dirty="0" smtClean="0"/>
                  <a:t>d</a:t>
                </a:r>
                <a:r>
                  <a:rPr lang="en-US" sz="2400" i="1" baseline="-25000" dirty="0" smtClean="0"/>
                  <a:t>2</a:t>
                </a:r>
                <a:r>
                  <a:rPr lang="en-US" sz="2400" baseline="-25000" dirty="0" smtClean="0"/>
                  <a:t> </a:t>
                </a:r>
                <a:r>
                  <a:rPr lang="en-US" sz="2400" dirty="0" smtClean="0"/>
                  <a:t>are the diagonals.</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61950" y="1386516"/>
                <a:ext cx="8458200" cy="1153136"/>
              </a:xfrm>
              <a:prstGeom prst="rect">
                <a:avLst/>
              </a:prstGeom>
              <a:blipFill rotWithShape="1">
                <a:blip r:embed="rId3"/>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771" y="628650"/>
            <a:ext cx="2688229" cy="157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0248"/>
            <a:ext cx="25908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894410"/>
            <a:ext cx="2860114" cy="149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0573" y="2890249"/>
            <a:ext cx="2383427" cy="150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7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par>
                                <p:cTn id="20" presetID="26" presetClass="entr" presetSubtype="0" fill="hold" nodeType="with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wipe(down)">
                                      <p:cBhvr>
                                        <p:cTn id="22" dur="580">
                                          <p:stCondLst>
                                            <p:cond delay="0"/>
                                          </p:stCondLst>
                                        </p:cTn>
                                        <p:tgtEl>
                                          <p:spTgt spid="5123"/>
                                        </p:tgtEl>
                                      </p:cBhvr>
                                    </p:animEffect>
                                    <p:anim calcmode="lin" valueType="num">
                                      <p:cBhvr>
                                        <p:cTn id="23"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28" dur="26">
                                          <p:stCondLst>
                                            <p:cond delay="650"/>
                                          </p:stCondLst>
                                        </p:cTn>
                                        <p:tgtEl>
                                          <p:spTgt spid="5123"/>
                                        </p:tgtEl>
                                      </p:cBhvr>
                                      <p:to x="100000" y="60000"/>
                                    </p:animScale>
                                    <p:animScale>
                                      <p:cBhvr>
                                        <p:cTn id="29" dur="166" decel="50000">
                                          <p:stCondLst>
                                            <p:cond delay="676"/>
                                          </p:stCondLst>
                                        </p:cTn>
                                        <p:tgtEl>
                                          <p:spTgt spid="5123"/>
                                        </p:tgtEl>
                                      </p:cBhvr>
                                      <p:to x="100000" y="100000"/>
                                    </p:animScale>
                                    <p:animScale>
                                      <p:cBhvr>
                                        <p:cTn id="30" dur="26">
                                          <p:stCondLst>
                                            <p:cond delay="1312"/>
                                          </p:stCondLst>
                                        </p:cTn>
                                        <p:tgtEl>
                                          <p:spTgt spid="5123"/>
                                        </p:tgtEl>
                                      </p:cBhvr>
                                      <p:to x="100000" y="80000"/>
                                    </p:animScale>
                                    <p:animScale>
                                      <p:cBhvr>
                                        <p:cTn id="31" dur="166" decel="50000">
                                          <p:stCondLst>
                                            <p:cond delay="1338"/>
                                          </p:stCondLst>
                                        </p:cTn>
                                        <p:tgtEl>
                                          <p:spTgt spid="5123"/>
                                        </p:tgtEl>
                                      </p:cBhvr>
                                      <p:to x="100000" y="100000"/>
                                    </p:animScale>
                                    <p:animScale>
                                      <p:cBhvr>
                                        <p:cTn id="32" dur="26">
                                          <p:stCondLst>
                                            <p:cond delay="1642"/>
                                          </p:stCondLst>
                                        </p:cTn>
                                        <p:tgtEl>
                                          <p:spTgt spid="5123"/>
                                        </p:tgtEl>
                                      </p:cBhvr>
                                      <p:to x="100000" y="90000"/>
                                    </p:animScale>
                                    <p:animScale>
                                      <p:cBhvr>
                                        <p:cTn id="33" dur="166" decel="50000">
                                          <p:stCondLst>
                                            <p:cond delay="1668"/>
                                          </p:stCondLst>
                                        </p:cTn>
                                        <p:tgtEl>
                                          <p:spTgt spid="5123"/>
                                        </p:tgtEl>
                                      </p:cBhvr>
                                      <p:to x="100000" y="100000"/>
                                    </p:animScale>
                                    <p:animScale>
                                      <p:cBhvr>
                                        <p:cTn id="34" dur="26">
                                          <p:stCondLst>
                                            <p:cond delay="1808"/>
                                          </p:stCondLst>
                                        </p:cTn>
                                        <p:tgtEl>
                                          <p:spTgt spid="5123"/>
                                        </p:tgtEl>
                                      </p:cBhvr>
                                      <p:to x="100000" y="95000"/>
                                    </p:animScale>
                                    <p:animScale>
                                      <p:cBhvr>
                                        <p:cTn id="35" dur="166" decel="50000">
                                          <p:stCondLst>
                                            <p:cond delay="1834"/>
                                          </p:stCondLst>
                                        </p:cTn>
                                        <p:tgtEl>
                                          <p:spTgt spid="512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randombar(horizontal)">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125"/>
                                        </p:tgtEl>
                                        <p:attrNameLst>
                                          <p:attrName>style.visibility</p:attrName>
                                        </p:attrNameLst>
                                      </p:cBhvr>
                                      <p:to>
                                        <p:strVal val="visible"/>
                                      </p:to>
                                    </p:set>
                                    <p:anim calcmode="lin" valueType="num">
                                      <p:cBhvr>
                                        <p:cTn id="45" dur="500" fill="hold"/>
                                        <p:tgtEl>
                                          <p:spTgt spid="5125"/>
                                        </p:tgtEl>
                                        <p:attrNameLst>
                                          <p:attrName>ppt_w</p:attrName>
                                        </p:attrNameLst>
                                      </p:cBhvr>
                                      <p:tavLst>
                                        <p:tav tm="0">
                                          <p:val>
                                            <p:fltVal val="0"/>
                                          </p:val>
                                        </p:tav>
                                        <p:tav tm="100000">
                                          <p:val>
                                            <p:strVal val="#ppt_w"/>
                                          </p:val>
                                        </p:tav>
                                      </p:tavLst>
                                    </p:anim>
                                    <p:anim calcmode="lin" valueType="num">
                                      <p:cBhvr>
                                        <p:cTn id="46" dur="500" fill="hold"/>
                                        <p:tgtEl>
                                          <p:spTgt spid="5125"/>
                                        </p:tgtEl>
                                        <p:attrNameLst>
                                          <p:attrName>ppt_h</p:attrName>
                                        </p:attrNameLst>
                                      </p:cBhvr>
                                      <p:tavLst>
                                        <p:tav tm="0">
                                          <p:val>
                                            <p:fltVal val="0"/>
                                          </p:val>
                                        </p:tav>
                                        <p:tav tm="100000">
                                          <p:val>
                                            <p:strVal val="#ppt_h"/>
                                          </p:val>
                                        </p:tav>
                                      </p:tavLst>
                                    </p:anim>
                                    <p:animEffect transition="in" filter="fade">
                                      <p:cBhvr>
                                        <p:cTn id="4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9601</TotalTime>
  <Words>1666</Words>
  <Application>Microsoft Office PowerPoint</Application>
  <PresentationFormat>On-screen Show (16:9)</PresentationFormat>
  <Paragraphs>460</Paragraphs>
  <Slides>39</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Cambria Math</vt:lpstr>
      <vt:lpstr>Comic Sans MS</vt:lpstr>
      <vt:lpstr>Corbel</vt:lpstr>
      <vt:lpstr>Symbol</vt:lpstr>
      <vt:lpstr>Tahoma</vt:lpstr>
      <vt:lpstr>Tunga</vt:lpstr>
      <vt:lpstr>Wingdings</vt:lpstr>
      <vt:lpstr>Mylar</vt:lpstr>
      <vt:lpstr>Measuring Length and Area</vt:lpstr>
      <vt:lpstr>PowerPoint Presentation</vt:lpstr>
      <vt:lpstr>11.1 Areas of Triangles and Parallelograms</vt:lpstr>
      <vt:lpstr>11.1 Areas of Triangles and Parallelograms</vt:lpstr>
      <vt:lpstr>11.1 Areas of Triangles and Parallelograms</vt:lpstr>
      <vt:lpstr>11.1 Areas of Triangles and Parallelograms</vt:lpstr>
      <vt:lpstr>Answers and Quiz</vt:lpstr>
      <vt:lpstr>11.2 Areas of Trapezoids, Rhombuses, and Kites</vt:lpstr>
      <vt:lpstr>11.2 Areas of Trapezoids, Rhombuses, and Kites</vt:lpstr>
      <vt:lpstr>11.2 Areas of Trapezoids, Rhombuses, and Kites</vt:lpstr>
      <vt:lpstr>Answers and Quiz</vt:lpstr>
      <vt:lpstr>11.3 Perimeter and Area of Similar Figures</vt:lpstr>
      <vt:lpstr>11.3 Perimeter and Area of Similar Figures</vt:lpstr>
      <vt:lpstr>11.3 Perimeter and Area of Similar Figures</vt:lpstr>
      <vt:lpstr>11.3 Perimeter and Area of Similar Figures</vt:lpstr>
      <vt:lpstr>Answers and Quiz</vt:lpstr>
      <vt:lpstr>11.4 Circumference and Arc Length</vt:lpstr>
      <vt:lpstr>11.4 Circumference and Arc Length</vt:lpstr>
      <vt:lpstr>11.4 Circumference and Arc Length</vt:lpstr>
      <vt:lpstr>11.4 Circumference and Arc Length</vt:lpstr>
      <vt:lpstr>11.4 Circumference and Arc Length</vt:lpstr>
      <vt:lpstr>Answers and Quiz</vt:lpstr>
      <vt:lpstr>11.5 Areas of Circles and Sectors</vt:lpstr>
      <vt:lpstr>11.5 Areas of Circles and Sectors</vt:lpstr>
      <vt:lpstr>11.5 Areas of Circles and Sectors</vt:lpstr>
      <vt:lpstr>Answers and Quiz</vt:lpstr>
      <vt:lpstr>11.6 Areas of Regular Polygons</vt:lpstr>
      <vt:lpstr>11.6 Areas of Regular Polygons</vt:lpstr>
      <vt:lpstr>11.6 Areas of Regular Polygons</vt:lpstr>
      <vt:lpstr>11.6 Areas of Regular Polygons</vt:lpstr>
      <vt:lpstr>11.6 Areas of Regular Polygons</vt:lpstr>
      <vt:lpstr>Answers and Quiz</vt:lpstr>
      <vt:lpstr>11.7 Use Geometric Probability</vt:lpstr>
      <vt:lpstr>11.7 Use Geometric Probability</vt:lpstr>
      <vt:lpstr>11.7 Use Geometric Probability</vt:lpstr>
      <vt:lpstr>11.7 Use Geometric Probability</vt:lpstr>
      <vt:lpstr>11.7 Use Geometric Probability</vt:lpstr>
      <vt:lpstr>Answers and Quiz</vt:lpstr>
      <vt:lpstr>11.Review</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50</cp:revision>
  <cp:lastPrinted>2011-03-22T20:08:07Z</cp:lastPrinted>
  <dcterms:created xsi:type="dcterms:W3CDTF">2011-03-22T14:13:29Z</dcterms:created>
  <dcterms:modified xsi:type="dcterms:W3CDTF">2017-04-03T18:20:36Z</dcterms:modified>
</cp:coreProperties>
</file>